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Lst>
  <p:sldSz cx="12192000" cy="6858000"/>
  <p:notesSz cx="6858000" cy="9144000"/>
  <p:defaultText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8" autoAdjust="0"/>
    <p:restoredTop sz="94660"/>
  </p:normalViewPr>
  <p:slideViewPr>
    <p:cSldViewPr snapToGrid="0">
      <p:cViewPr varScale="1">
        <p:scale>
          <a:sx n="88" d="100"/>
          <a:sy n="88" d="100"/>
        </p:scale>
        <p:origin x="26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atin typeface="+mn-lt"/>
                <a:ea typeface="Roboto Slab" pitchFamily="2" charset="0"/>
              </a:defRPr>
            </a:lvl1pPr>
          </a:lstStyle>
          <a:p>
            <a:r>
              <a:rPr lang="en-US" dirty="0"/>
              <a:t>Slide title goes here</a:t>
            </a:r>
            <a:endParaRPr lang="el-GR" dirty="0"/>
          </a:p>
        </p:txBody>
      </p:sp>
      <p:sp>
        <p:nvSpPr>
          <p:cNvPr id="5" name="Content Placeholder 3"/>
          <p:cNvSpPr>
            <a:spLocks noGrp="1"/>
          </p:cNvSpPr>
          <p:nvPr>
            <p:ph sz="quarter" idx="12" hasCustomPrompt="1"/>
          </p:nvPr>
        </p:nvSpPr>
        <p:spPr>
          <a:xfrm>
            <a:off x="97971" y="881743"/>
            <a:ext cx="11944350" cy="5870121"/>
          </a:xfrm>
          <a:prstGeom prst="rect">
            <a:avLst/>
          </a:prstGeom>
        </p:spPr>
        <p:txBody>
          <a:bodyPr/>
          <a:lstStyle>
            <a:lvl1pPr>
              <a:defRPr sz="180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lvl="0"/>
            <a:r>
              <a:rPr lang="en-US" dirty="0"/>
              <a:t>Content goes here (text / image / diagram / video). Make sure all media/graphics fit the column width, for better display results. </a:t>
            </a:r>
          </a:p>
        </p:txBody>
      </p:sp>
      <p:sp>
        <p:nvSpPr>
          <p:cNvPr id="2" name="Rectangle 1"/>
          <p:cNvSpPr/>
          <p:nvPr userDrawn="1"/>
        </p:nvSpPr>
        <p:spPr>
          <a:xfrm>
            <a:off x="4022876" y="1678820"/>
            <a:ext cx="4146248" cy="4470399"/>
          </a:xfrm>
          <a:prstGeom prst="rect">
            <a:avLst/>
          </a:prstGeom>
          <a:blipFill dpi="0" rotWithShape="1">
            <a:blip r:embed="rId2">
              <a:alphaModFix amt="24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Tree>
    <p:extLst>
      <p:ext uri="{BB962C8B-B14F-4D97-AF65-F5344CB8AC3E}">
        <p14:creationId xmlns:p14="http://schemas.microsoft.com/office/powerpoint/2010/main" val="42076590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6"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sz="2000" b="1" baseline="0">
                <a:solidFill>
                  <a:schemeClr val="accent2"/>
                </a:solidFill>
                <a:latin typeface="+mj-lt"/>
              </a:defRPr>
            </a:lvl1pPr>
          </a:lstStyle>
          <a:p>
            <a:pPr lvl="0"/>
            <a:r>
              <a:rPr lang="en-US" dirty="0"/>
              <a:t>Subtitle title goes here</a:t>
            </a:r>
            <a:endParaRPr lang="el-GR" dirty="0"/>
          </a:p>
        </p:txBody>
      </p:sp>
      <p:sp>
        <p:nvSpPr>
          <p:cNvPr id="8" name="Content Placeholder 3"/>
          <p:cNvSpPr>
            <a:spLocks noGrp="1"/>
          </p:cNvSpPr>
          <p:nvPr>
            <p:ph sz="quarter" idx="12" hasCustomPrompt="1"/>
          </p:nvPr>
        </p:nvSpPr>
        <p:spPr>
          <a:xfrm>
            <a:off x="97971" y="1462685"/>
            <a:ext cx="11944350" cy="5289179"/>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37446856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5" name="Content Placeholder 3"/>
          <p:cNvSpPr>
            <a:spLocks noGrp="1"/>
          </p:cNvSpPr>
          <p:nvPr>
            <p:ph sz="quarter" idx="11" hasCustomPrompt="1"/>
          </p:nvPr>
        </p:nvSpPr>
        <p:spPr>
          <a:xfrm>
            <a:off x="97971" y="873580"/>
            <a:ext cx="5910944" cy="5902778"/>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873580"/>
            <a:ext cx="5910944" cy="5902778"/>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304898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7" name="Content Placeholder 3"/>
          <p:cNvSpPr>
            <a:spLocks noGrp="1"/>
          </p:cNvSpPr>
          <p:nvPr>
            <p:ph sz="quarter" idx="11" hasCustomPrompt="1"/>
          </p:nvPr>
        </p:nvSpPr>
        <p:spPr>
          <a:xfrm>
            <a:off x="97971" y="1462684"/>
            <a:ext cx="5910944" cy="5313673"/>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1462684"/>
            <a:ext cx="5910944" cy="5313673"/>
          </a:xfrm>
          <a:prstGeom prst="rect">
            <a:avLst/>
          </a:prstGeom>
        </p:spPr>
        <p:txBody>
          <a:bodyPr/>
          <a:lstStyle>
            <a:lvl1pPr>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just"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10"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lang="el-GR" sz="2000" b="1" kern="1200" baseline="0" dirty="0">
                <a:solidFill>
                  <a:schemeClr val="accent2"/>
                </a:solidFill>
                <a:latin typeface="+mj-lt"/>
                <a:ea typeface="+mn-ea"/>
                <a:cs typeface="+mn-cs"/>
              </a:defRPr>
            </a:lvl1pPr>
          </a:lstStyle>
          <a:p>
            <a:pPr lvl="0"/>
            <a:r>
              <a:rPr lang="en-US" dirty="0"/>
              <a:t>Subtitle title goes here</a:t>
            </a:r>
            <a:endParaRPr lang="el-GR" dirty="0"/>
          </a:p>
        </p:txBody>
      </p:sp>
    </p:spTree>
    <p:extLst>
      <p:ext uri="{BB962C8B-B14F-4D97-AF65-F5344CB8AC3E}">
        <p14:creationId xmlns:p14="http://schemas.microsoft.com/office/powerpoint/2010/main" val="14000434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0"/>
            <a:ext cx="12192000" cy="7975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itle Placeholder 7"/>
          <p:cNvSpPr>
            <a:spLocks noGrp="1"/>
          </p:cNvSpPr>
          <p:nvPr>
            <p:ph type="title"/>
          </p:nvPr>
        </p:nvSpPr>
        <p:spPr>
          <a:xfrm>
            <a:off x="97970" y="81642"/>
            <a:ext cx="11944351" cy="715879"/>
          </a:xfrm>
          <a:prstGeom prst="rect">
            <a:avLst/>
          </a:prstGeom>
        </p:spPr>
        <p:txBody>
          <a:bodyPr vert="horz" lIns="54000" tIns="54000" rIns="54000" bIns="54000" rtlCol="0" anchor="ctr">
            <a:noAutofit/>
          </a:bodyPr>
          <a:lstStyle/>
          <a:p>
            <a:r>
              <a:rPr lang="en-US" dirty="0"/>
              <a:t>Slide title goes here</a:t>
            </a:r>
            <a:endParaRPr lang="el-GR" dirty="0"/>
          </a:p>
        </p:txBody>
      </p:sp>
    </p:spTree>
    <p:extLst>
      <p:ext uri="{BB962C8B-B14F-4D97-AF65-F5344CB8AC3E}">
        <p14:creationId xmlns:p14="http://schemas.microsoft.com/office/powerpoint/2010/main" val="4837340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377" rtl="0" eaLnBrk="1" latinLnBrk="0" hangingPunct="1">
        <a:lnSpc>
          <a:spcPct val="90000"/>
        </a:lnSpc>
        <a:spcBef>
          <a:spcPct val="0"/>
        </a:spcBef>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0" indent="0" algn="just" defTabSz="914377" rtl="0" eaLnBrk="1" latinLnBrk="0" hangingPunct="1">
        <a:lnSpc>
          <a:spcPct val="90000"/>
        </a:lnSpc>
        <a:spcBef>
          <a:spcPts val="1000"/>
        </a:spcBef>
        <a:buFont typeface="Arial" panose="020B0604020202020204" pitchFamily="34" charset="0"/>
        <a:buNone/>
        <a:defRPr sz="2200" kern="1200">
          <a:solidFill>
            <a:schemeClr val="bg2"/>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2817-E9E5-4CDB-A0EE-AEA65A111240}"/>
              </a:ext>
            </a:extLst>
          </p:cNvPr>
          <p:cNvSpPr>
            <a:spLocks noGrp="1"/>
          </p:cNvSpPr>
          <p:nvPr>
            <p:ph type="title"/>
          </p:nvPr>
        </p:nvSpPr>
        <p:spPr>
          <a:xfrm>
            <a:off x="0" y="81642"/>
            <a:ext cx="12042321" cy="715879"/>
          </a:xfrm>
        </p:spPr>
        <p:txBody>
          <a:bodyPr/>
          <a:lstStyle/>
          <a:p>
            <a:pPr algn="ctr"/>
            <a:r>
              <a:rPr lang="fi-FI" sz="2800" b="1" dirty="0" err="1"/>
              <a:t>Inclusive</a:t>
            </a:r>
            <a:r>
              <a:rPr lang="fi-FI" sz="2800" b="1" dirty="0"/>
              <a:t> </a:t>
            </a:r>
            <a:r>
              <a:rPr lang="fi-FI" sz="2800" b="1" dirty="0" err="1"/>
              <a:t>Higher</a:t>
            </a:r>
            <a:r>
              <a:rPr lang="fi-FI" sz="2800" b="1" dirty="0"/>
              <a:t> </a:t>
            </a:r>
            <a:r>
              <a:rPr lang="fi-FI" sz="2800" b="1" dirty="0" err="1" smtClean="0"/>
              <a:t>Education</a:t>
            </a:r>
            <a:r>
              <a:rPr lang="fi-FI" sz="2800" b="1" dirty="0" smtClean="0"/>
              <a:t> SWOT Analysis</a:t>
            </a:r>
            <a:endParaRPr lang="en-FI" dirty="0"/>
          </a:p>
        </p:txBody>
      </p:sp>
      <p:sp>
        <p:nvSpPr>
          <p:cNvPr id="3" name="Text Placeholder 2">
            <a:extLst>
              <a:ext uri="{FF2B5EF4-FFF2-40B4-BE49-F238E27FC236}">
                <a16:creationId xmlns:a16="http://schemas.microsoft.com/office/drawing/2014/main" id="{52FCEA17-C463-4523-BEFF-B8C04ADF0286}"/>
              </a:ext>
            </a:extLst>
          </p:cNvPr>
          <p:cNvSpPr>
            <a:spLocks noGrp="1"/>
          </p:cNvSpPr>
          <p:nvPr>
            <p:ph type="body" sz="quarter" idx="10"/>
          </p:nvPr>
        </p:nvSpPr>
        <p:spPr/>
        <p:txBody>
          <a:bodyPr/>
          <a:lstStyle/>
          <a:p>
            <a:pPr algn="ctr"/>
            <a:r>
              <a:rPr lang="en-CA" dirty="0"/>
              <a:t>Tool description</a:t>
            </a:r>
          </a:p>
        </p:txBody>
      </p:sp>
      <p:sp>
        <p:nvSpPr>
          <p:cNvPr id="4" name="Content Placeholder 3">
            <a:extLst>
              <a:ext uri="{FF2B5EF4-FFF2-40B4-BE49-F238E27FC236}">
                <a16:creationId xmlns:a16="http://schemas.microsoft.com/office/drawing/2014/main" id="{BE2BDAC5-B84A-49CA-87BB-64AB927AFCC6}"/>
              </a:ext>
            </a:extLst>
          </p:cNvPr>
          <p:cNvSpPr>
            <a:spLocks noGrp="1"/>
          </p:cNvSpPr>
          <p:nvPr>
            <p:ph sz="quarter" idx="12"/>
          </p:nvPr>
        </p:nvSpPr>
        <p:spPr>
          <a:xfrm>
            <a:off x="0" y="1682863"/>
            <a:ext cx="12042320" cy="2041415"/>
          </a:xfrm>
        </p:spPr>
        <p:txBody>
          <a:bodyPr/>
          <a:lstStyle/>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The Inclusive Higher Education SWOT-analysis template provides a tool for strategic planning and exploration of your higher education institution’s internal </a:t>
            </a:r>
            <a:r>
              <a:rPr lang="en-US" dirty="0">
                <a:solidFill>
                  <a:schemeClr val="tx2"/>
                </a:solidFill>
                <a:latin typeface="Calibri" panose="020F0502020204030204" pitchFamily="34" charset="0"/>
                <a:cs typeface="Calibri" panose="020F0502020204030204" pitchFamily="34" charset="0"/>
              </a:rPr>
              <a:t>and external </a:t>
            </a:r>
            <a:r>
              <a:rPr lang="en-US" dirty="0" smtClean="0">
                <a:solidFill>
                  <a:schemeClr val="tx2"/>
                </a:solidFill>
                <a:latin typeface="Calibri" panose="020F0502020204030204" pitchFamily="34" charset="0"/>
                <a:cs typeface="Calibri" panose="020F0502020204030204" pitchFamily="34" charset="0"/>
              </a:rPr>
              <a:t>environment with regard to inclusion. </a:t>
            </a:r>
          </a:p>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The analysis includes identifying current strengths and weaknesses, as well as future opportunities</a:t>
            </a:r>
            <a:r>
              <a:rPr lang="en-US" dirty="0">
                <a:solidFill>
                  <a:schemeClr val="tx2"/>
                </a:solidFill>
                <a:latin typeface="Calibri" panose="020F0502020204030204" pitchFamily="34" charset="0"/>
                <a:cs typeface="Calibri" panose="020F0502020204030204" pitchFamily="34" charset="0"/>
              </a:rPr>
              <a:t>, and threats. </a:t>
            </a:r>
          </a:p>
        </p:txBody>
      </p:sp>
      <p:pic>
        <p:nvPicPr>
          <p:cNvPr id="6" name="Picture 5" descr="A picture containing text, businesscard&#10;&#10;Description automatically generated">
            <a:extLst>
              <a:ext uri="{FF2B5EF4-FFF2-40B4-BE49-F238E27FC236}">
                <a16:creationId xmlns:a16="http://schemas.microsoft.com/office/drawing/2014/main" id="{6A0FB17B-3865-43D5-AF47-AF78A8F454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7897" y="11507"/>
            <a:ext cx="714103" cy="806245"/>
          </a:xfrm>
          <a:prstGeom prst="rect">
            <a:avLst/>
          </a:prstGeom>
        </p:spPr>
      </p:pic>
      <p:sp>
        <p:nvSpPr>
          <p:cNvPr id="9" name="Text Placeholder 2">
            <a:extLst>
              <a:ext uri="{FF2B5EF4-FFF2-40B4-BE49-F238E27FC236}">
                <a16:creationId xmlns:a16="http://schemas.microsoft.com/office/drawing/2014/main" id="{0890C024-9127-4703-A314-3B91669ED246}"/>
              </a:ext>
            </a:extLst>
          </p:cNvPr>
          <p:cNvSpPr txBox="1">
            <a:spLocks/>
          </p:cNvSpPr>
          <p:nvPr/>
        </p:nvSpPr>
        <p:spPr>
          <a:xfrm>
            <a:off x="97970" y="3141773"/>
            <a:ext cx="11944351" cy="550862"/>
          </a:xfrm>
          <a:prstGeom prst="rect">
            <a:avLst/>
          </a:prstGeom>
          <a:noFill/>
        </p:spPr>
        <p:txBody>
          <a:bodyPr anchor="ctr" anchorCtr="0"/>
          <a:lstStyle>
            <a:lvl1pPr marL="0" indent="0" algn="just" defTabSz="914377" rtl="0" eaLnBrk="1" latinLnBrk="0" hangingPunct="1">
              <a:lnSpc>
                <a:spcPct val="90000"/>
              </a:lnSpc>
              <a:spcBef>
                <a:spcPts val="1000"/>
              </a:spcBef>
              <a:buFont typeface="Arial" panose="020B0604020202020204" pitchFamily="34" charset="0"/>
              <a:buNone/>
              <a:defRPr sz="2000" b="1" kern="1200" baseline="0">
                <a:solidFill>
                  <a:schemeClr val="accent2"/>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CA" sz="2000" b="1" i="0" u="none" strike="noStrike" kern="1200" cap="none" spc="0" normalizeH="0" baseline="0" noProof="0" dirty="0">
                <a:ln>
                  <a:noFill/>
                </a:ln>
                <a:solidFill>
                  <a:srgbClr val="67C4A5"/>
                </a:solidFill>
                <a:effectLst/>
                <a:uLnTx/>
                <a:uFillTx/>
                <a:latin typeface="Calibri" panose="020F0502020204030204"/>
                <a:ea typeface="+mn-ea"/>
                <a:cs typeface="+mn-cs"/>
              </a:rPr>
              <a:t>How to use it</a:t>
            </a:r>
          </a:p>
        </p:txBody>
      </p:sp>
      <p:sp>
        <p:nvSpPr>
          <p:cNvPr id="10" name="Content Placeholder 3">
            <a:extLst>
              <a:ext uri="{FF2B5EF4-FFF2-40B4-BE49-F238E27FC236}">
                <a16:creationId xmlns:a16="http://schemas.microsoft.com/office/drawing/2014/main" id="{05C4190C-A915-4515-BE25-6756EE62BB1A}"/>
              </a:ext>
            </a:extLst>
          </p:cNvPr>
          <p:cNvSpPr txBox="1">
            <a:spLocks/>
          </p:cNvSpPr>
          <p:nvPr/>
        </p:nvSpPr>
        <p:spPr>
          <a:xfrm>
            <a:off x="97970" y="3677415"/>
            <a:ext cx="11944350" cy="2955472"/>
          </a:xfrm>
          <a:prstGeom prst="rect">
            <a:avLst/>
          </a:prstGeom>
        </p:spPr>
        <p:txBody>
          <a:bodyPr/>
          <a:lstStyle>
            <a:lvl1pPr marL="0" indent="0" algn="just" defTabSz="914377" rtl="0" eaLnBrk="1" latinLnBrk="0" hangingPunct="1">
              <a:lnSpc>
                <a:spcPct val="90000"/>
              </a:lnSpc>
              <a:spcBef>
                <a:spcPts val="1000"/>
              </a:spcBef>
              <a:buFont typeface="Arial" panose="020B0604020202020204" pitchFamily="34" charset="0"/>
              <a:buNone/>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1400" b="0" i="0" u="none" strike="noStrike" kern="1200" cap="none" spc="0" normalizeH="0" baseline="0" noProof="0" dirty="0">
              <a:ln>
                <a:noFill/>
              </a:ln>
              <a:solidFill>
                <a:srgbClr val="E1E2E3">
                  <a:lumMod val="10000"/>
                </a:srgbClr>
              </a:solidFill>
              <a:effectLst/>
              <a:uLnTx/>
              <a:uFillTx/>
              <a:latin typeface="Calibri" panose="020F0502020204030204"/>
            </a:endParaRPr>
          </a:p>
        </p:txBody>
      </p:sp>
      <p:pic>
        <p:nvPicPr>
          <p:cNvPr id="8" name="Picture 7">
            <a:extLst>
              <a:ext uri="{FF2B5EF4-FFF2-40B4-BE49-F238E27FC236}">
                <a16:creationId xmlns:a16="http://schemas.microsoft.com/office/drawing/2014/main" id="{B954306D-BF3E-47F5-BA52-F2C5FC16E92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378931" y="6430450"/>
            <a:ext cx="1533525" cy="315595"/>
          </a:xfrm>
          <a:prstGeom prst="rect">
            <a:avLst/>
          </a:prstGeom>
        </p:spPr>
      </p:pic>
      <p:sp>
        <p:nvSpPr>
          <p:cNvPr id="11" name="TextBox 10">
            <a:extLst>
              <a:ext uri="{FF2B5EF4-FFF2-40B4-BE49-F238E27FC236}">
                <a16:creationId xmlns:a16="http://schemas.microsoft.com/office/drawing/2014/main" id="{30279D5F-04DF-4A51-B5E4-5EC7466A64E0}"/>
              </a:ext>
            </a:extLst>
          </p:cNvPr>
          <p:cNvSpPr txBox="1"/>
          <p:nvPr/>
        </p:nvSpPr>
        <p:spPr>
          <a:xfrm>
            <a:off x="3979131" y="6334565"/>
            <a:ext cx="5386070" cy="638175"/>
          </a:xfrm>
          <a:prstGeom prst="rect">
            <a:avLst/>
          </a:prstGeom>
          <a:noFill/>
          <a:ln>
            <a:noFill/>
          </a:ln>
        </p:spPr>
        <p:txBody>
          <a:bodyPr wrap="square" rtlCol="0">
            <a:noAutofit/>
          </a:bodyPr>
          <a:lstStyle/>
          <a:p>
            <a:pPr lvl="0">
              <a:defRPr/>
            </a:pPr>
            <a:r>
              <a:rPr kumimoji="0" lang="en-US" sz="800" b="0" i="0" u="none" strike="noStrike" kern="1200" cap="none" spc="0" normalizeH="0" baseline="0" noProof="0" dirty="0">
                <a:ln>
                  <a:noFill/>
                </a:ln>
                <a:solidFill>
                  <a:srgbClr val="5C5A5A"/>
                </a:solidFill>
                <a:effectLst/>
                <a:uLnTx/>
                <a:uFillTx/>
                <a:latin typeface="Calibri" panose="020F0502020204030204" pitchFamily="34" charset="0"/>
                <a:ea typeface="Times New Roman" panose="02020603050405020304" pitchFamily="18" charset="0"/>
                <a:cs typeface="Times New Roman" panose="02020603050405020304" pitchFamily="18" charset="0"/>
              </a:rPr>
              <a:t>This project has been funded with support from the European Commission. This publication reflects the views only of the author, and the Commission cannot be held responsible for any use which may be made of the information contained therein. Project Number: </a:t>
            </a:r>
            <a:r>
              <a:rPr lang="en-GB"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rPr>
              <a:t>2020-1-FI01-KA203-066572</a:t>
            </a:r>
            <a:endParaRPr lang="en-FI"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Content Placeholder 3">
            <a:extLst>
              <a:ext uri="{FF2B5EF4-FFF2-40B4-BE49-F238E27FC236}">
                <a16:creationId xmlns:a16="http://schemas.microsoft.com/office/drawing/2014/main" id="{05C4190C-A915-4515-BE25-6756EE62BB1A}"/>
              </a:ext>
            </a:extLst>
          </p:cNvPr>
          <p:cNvSpPr txBox="1">
            <a:spLocks/>
          </p:cNvSpPr>
          <p:nvPr/>
        </p:nvSpPr>
        <p:spPr>
          <a:xfrm>
            <a:off x="250370" y="3829815"/>
            <a:ext cx="11944350" cy="2955472"/>
          </a:xfrm>
          <a:prstGeom prst="rect">
            <a:avLst/>
          </a:prstGeom>
        </p:spPr>
        <p:txBody>
          <a:bodyPr/>
          <a:lstStyle>
            <a:lvl1pPr marL="0" indent="0" algn="just" defTabSz="914377" rtl="0" eaLnBrk="1" latinLnBrk="0" hangingPunct="1">
              <a:lnSpc>
                <a:spcPct val="90000"/>
              </a:lnSpc>
              <a:spcBef>
                <a:spcPts val="1000"/>
              </a:spcBef>
              <a:buFont typeface="Arial" panose="020B0604020202020204" pitchFamily="34" charset="0"/>
              <a:buNone/>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7C7878"/>
              </a:solidFill>
              <a:effectLst/>
              <a:uLnTx/>
              <a:uFillTx/>
              <a:latin typeface="Calibri" panose="020F0502020204030204"/>
            </a:endParaRPr>
          </a:p>
        </p:txBody>
      </p:sp>
      <p:sp>
        <p:nvSpPr>
          <p:cNvPr id="13" name="Content Placeholder 3">
            <a:extLst>
              <a:ext uri="{FF2B5EF4-FFF2-40B4-BE49-F238E27FC236}">
                <a16:creationId xmlns:a16="http://schemas.microsoft.com/office/drawing/2014/main" id="{05C4190C-A915-4515-BE25-6756EE62BB1A}"/>
              </a:ext>
            </a:extLst>
          </p:cNvPr>
          <p:cNvSpPr txBox="1">
            <a:spLocks/>
          </p:cNvSpPr>
          <p:nvPr/>
        </p:nvSpPr>
        <p:spPr>
          <a:xfrm>
            <a:off x="48985" y="3771142"/>
            <a:ext cx="11944350" cy="2955472"/>
          </a:xfrm>
          <a:prstGeom prst="rect">
            <a:avLst/>
          </a:prstGeom>
        </p:spPr>
        <p:txBody>
          <a:bodyPr/>
          <a:lstStyle>
            <a:lvl1pPr marL="0" indent="0" algn="just" defTabSz="914377" rtl="0" eaLnBrk="1" latinLnBrk="0" hangingPunct="1">
              <a:lnSpc>
                <a:spcPct val="90000"/>
              </a:lnSpc>
              <a:spcBef>
                <a:spcPts val="1000"/>
              </a:spcBef>
              <a:buFont typeface="Arial" panose="020B0604020202020204" pitchFamily="34" charset="0"/>
              <a:buNone/>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1400" b="0" i="0" u="none" strike="noStrike" kern="1200" cap="none" spc="0" normalizeH="0" baseline="0" noProof="0" dirty="0" smtClean="0">
              <a:ln>
                <a:noFill/>
              </a:ln>
              <a:solidFill>
                <a:srgbClr val="E1E2E3">
                  <a:lumMod val="10000"/>
                </a:srgbClr>
              </a:solidFill>
              <a:effectLst/>
              <a:uLnTx/>
              <a:uFillTx/>
              <a:latin typeface="Calibri" panose="020F0502020204030204"/>
            </a:endParaRPr>
          </a:p>
          <a:p>
            <a:pPr marL="285750" marR="0" lvl="0" indent="-285750" algn="just" defTabSz="914377"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rgbClr val="7C7878"/>
                </a:solidFill>
                <a:effectLst/>
                <a:uLnTx/>
                <a:uFillTx/>
                <a:latin typeface="Calibri" panose="020F0502020204030204"/>
              </a:rPr>
              <a:t>First use the checklist to identify the state of inclusive policies and practices at your institution as well as the Inclusive Higher Education Canvas to reflect on the results and ways forward. </a:t>
            </a:r>
            <a:endParaRPr kumimoji="0" lang="sv-FI" sz="1600" b="0" i="0" u="none" strike="noStrike" kern="1200" cap="none" spc="0" normalizeH="0" baseline="0" noProof="0" dirty="0">
              <a:ln>
                <a:noFill/>
              </a:ln>
              <a:solidFill>
                <a:srgbClr val="7C7878"/>
              </a:solidFill>
              <a:effectLst/>
              <a:uLnTx/>
              <a:uFillTx/>
              <a:latin typeface="Calibri" panose="020F0502020204030204"/>
            </a:endParaRPr>
          </a:p>
          <a:p>
            <a:pPr marL="285750" marR="0" lvl="0" indent="-285750" algn="just" defTabSz="914377"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rgbClr val="7C7878"/>
                </a:solidFill>
                <a:effectLst/>
                <a:uLnTx/>
                <a:uFillTx/>
                <a:latin typeface="Calibri" panose="020F0502020204030204"/>
              </a:rPr>
              <a:t>Access the Inclusive Higher Education SWOT-template and decide on the objective. Perform a SWOT analysis of inclusive policies and practices for your entire institution or a specific target group,  policy or practice of your institution.</a:t>
            </a:r>
          </a:p>
          <a:p>
            <a:pPr marL="285750" marR="0" lvl="0" indent="-285750" algn="just" defTabSz="914377"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rgbClr val="7C7878"/>
                </a:solidFill>
                <a:effectLst/>
                <a:uLnTx/>
                <a:uFillTx/>
                <a:latin typeface="Calibri" panose="020F0502020204030204"/>
              </a:rPr>
              <a:t>Document the current strengths and weaknesses, as well as the key opportunities and challenges that need to be addressed in the Inclusive Higher Education SWOT-analysis template.</a:t>
            </a:r>
            <a:r>
              <a:rPr lang="en-US" dirty="0" smtClean="0"/>
              <a:t> Use the Inclusive Higher Education Strategy template to establish priorities from the SWOT-analysis.</a:t>
            </a:r>
            <a:endParaRPr kumimoji="0" lang="en-US" sz="1600" b="0" i="0" u="none" strike="noStrike" kern="1200" cap="none" spc="0" normalizeH="0" baseline="0" noProof="0" dirty="0" smtClean="0">
              <a:ln>
                <a:noFill/>
              </a:ln>
              <a:solidFill>
                <a:srgbClr val="7C7878"/>
              </a:solidFill>
              <a:effectLst/>
              <a:uLnTx/>
              <a:uFillTx/>
              <a:latin typeface="Calibri" panose="020F0502020204030204"/>
            </a:endParaRPr>
          </a:p>
          <a:p>
            <a:pPr marL="285750" marR="0" lvl="0" indent="-285750" algn="just" defTabSz="914377"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smtClean="0">
                <a:solidFill>
                  <a:srgbClr val="7C7878"/>
                </a:solidFill>
                <a:latin typeface="Calibri" panose="020F0502020204030204"/>
              </a:rPr>
              <a:t>It may also be </a:t>
            </a:r>
            <a:r>
              <a:rPr kumimoji="0" lang="en-US" sz="1600" b="0" i="0" u="none" strike="noStrike" kern="1200" cap="none" spc="0" normalizeH="0" baseline="0" noProof="0" dirty="0" smtClean="0">
                <a:ln>
                  <a:noFill/>
                </a:ln>
                <a:solidFill>
                  <a:srgbClr val="7C7878"/>
                </a:solidFill>
                <a:effectLst/>
                <a:uLnTx/>
                <a:uFillTx/>
                <a:latin typeface="Calibri" panose="020F0502020204030204"/>
              </a:rPr>
              <a:t>used as a stand alone quick assessment of current and potential inclusive policies and/or practices.</a:t>
            </a:r>
          </a:p>
          <a:p>
            <a:pPr marL="285750" marR="0" lvl="0" indent="-285750" algn="just" defTabSz="914377"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sv-FI" sz="1600" b="0" i="0" u="none" strike="noStrike" kern="1200" cap="none" spc="0" normalizeH="0" baseline="0" noProof="0" dirty="0">
              <a:ln>
                <a:noFill/>
              </a:ln>
              <a:solidFill>
                <a:srgbClr val="7C7878"/>
              </a:solidFill>
              <a:effectLst/>
              <a:uLnTx/>
              <a:uFillTx/>
              <a:latin typeface="Calibri" panose="020F0502020204030204"/>
            </a:endParaRPr>
          </a:p>
        </p:txBody>
      </p:sp>
    </p:spTree>
    <p:extLst>
      <p:ext uri="{BB962C8B-B14F-4D97-AF65-F5344CB8AC3E}">
        <p14:creationId xmlns:p14="http://schemas.microsoft.com/office/powerpoint/2010/main" val="1473467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2"/>
            <p:extLst>
              <p:ext uri="{D42A27DB-BD31-4B8C-83A1-F6EECF244321}">
                <p14:modId xmlns:p14="http://schemas.microsoft.com/office/powerpoint/2010/main" val="1332237333"/>
              </p:ext>
            </p:extLst>
          </p:nvPr>
        </p:nvGraphicFramePr>
        <p:xfrm>
          <a:off x="130773" y="887887"/>
          <a:ext cx="11944350" cy="5389900"/>
        </p:xfrm>
        <a:graphic>
          <a:graphicData uri="http://schemas.openxmlformats.org/drawingml/2006/table">
            <a:tbl>
              <a:tblPr firstRow="1" bandRow="1">
                <a:tableStyleId>{5C22544A-7EE6-4342-B048-85BDC9FD1C3A}</a:tableStyleId>
              </a:tblPr>
              <a:tblGrid>
                <a:gridCol w="5972175">
                  <a:extLst>
                    <a:ext uri="{9D8B030D-6E8A-4147-A177-3AD203B41FA5}">
                      <a16:colId xmlns:a16="http://schemas.microsoft.com/office/drawing/2014/main" val="1979354274"/>
                    </a:ext>
                  </a:extLst>
                </a:gridCol>
                <a:gridCol w="5972175">
                  <a:extLst>
                    <a:ext uri="{9D8B030D-6E8A-4147-A177-3AD203B41FA5}">
                      <a16:colId xmlns:a16="http://schemas.microsoft.com/office/drawing/2014/main" val="3870160656"/>
                    </a:ext>
                  </a:extLst>
                </a:gridCol>
              </a:tblGrid>
              <a:tr h="2694950">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sv-SE" b="1" u="sng" dirty="0" err="1" smtClean="0">
                          <a:solidFill>
                            <a:schemeClr val="tx1"/>
                          </a:solidFill>
                        </a:rPr>
                        <a:t>Strengths</a:t>
                      </a:r>
                      <a:endParaRPr lang="sv-SE" u="sng" dirty="0" smtClean="0"/>
                    </a:p>
                    <a:p>
                      <a:pPr marL="0" marR="0" lvl="0" indent="0" algn="l" defTabSz="914377" rtl="0" eaLnBrk="1" fontAlgn="auto" latinLnBrk="0" hangingPunct="1">
                        <a:lnSpc>
                          <a:spcPct val="100000"/>
                        </a:lnSpc>
                        <a:spcBef>
                          <a:spcPts val="0"/>
                        </a:spcBef>
                        <a:spcAft>
                          <a:spcPts val="0"/>
                        </a:spcAft>
                        <a:buClrTx/>
                        <a:buSzTx/>
                        <a:buFontTx/>
                        <a:buNone/>
                        <a:tabLst/>
                        <a:defRPr/>
                      </a:pPr>
                      <a:endParaRPr lang="sv-SE" sz="1200" i="1" dirty="0" smtClean="0"/>
                    </a:p>
                    <a:p>
                      <a:pPr marL="0" marR="0" lvl="0" indent="0" algn="l" defTabSz="914377" rtl="0" eaLnBrk="1" fontAlgn="auto" latinLnBrk="0" hangingPunct="1">
                        <a:lnSpc>
                          <a:spcPct val="100000"/>
                        </a:lnSpc>
                        <a:spcBef>
                          <a:spcPts val="0"/>
                        </a:spcBef>
                        <a:spcAft>
                          <a:spcPts val="0"/>
                        </a:spcAft>
                        <a:buClrTx/>
                        <a:buSzTx/>
                        <a:buFontTx/>
                        <a:buNone/>
                        <a:tabLst/>
                        <a:defRPr/>
                      </a:pPr>
                      <a:r>
                        <a:rPr lang="sv-SE" sz="1200" i="1" dirty="0" smtClean="0"/>
                        <a:t>- </a:t>
                      </a:r>
                      <a:r>
                        <a:rPr lang="sv-SE" sz="1200" i="1" dirty="0" err="1" smtClean="0"/>
                        <a:t>What</a:t>
                      </a:r>
                      <a:r>
                        <a:rPr lang="sv-SE" sz="1200" i="1" dirty="0" smtClean="0"/>
                        <a:t> do </a:t>
                      </a:r>
                      <a:r>
                        <a:rPr lang="sv-SE" sz="1200" i="1" dirty="0" err="1" smtClean="0"/>
                        <a:t>you</a:t>
                      </a:r>
                      <a:r>
                        <a:rPr lang="sv-SE" sz="1200" i="1" dirty="0" smtClean="0"/>
                        <a:t>/</a:t>
                      </a:r>
                      <a:r>
                        <a:rPr lang="sv-SE" sz="1200" i="1" dirty="0" err="1" smtClean="0"/>
                        <a:t>your</a:t>
                      </a:r>
                      <a:r>
                        <a:rPr lang="sv-SE" sz="1200" i="1" dirty="0" smtClean="0"/>
                        <a:t> institution do </a:t>
                      </a:r>
                      <a:r>
                        <a:rPr lang="sv-SE" sz="1200" i="1" dirty="0" err="1" smtClean="0"/>
                        <a:t>well</a:t>
                      </a:r>
                      <a:r>
                        <a:rPr lang="sv-SE" sz="1200" i="1" dirty="0" smtClean="0"/>
                        <a:t> </a:t>
                      </a:r>
                      <a:r>
                        <a:rPr lang="sv-SE" sz="1200" i="1" dirty="0" err="1" smtClean="0"/>
                        <a:t>with</a:t>
                      </a:r>
                      <a:r>
                        <a:rPr lang="sv-SE" sz="1200" i="1" dirty="0" smtClean="0"/>
                        <a:t> </a:t>
                      </a:r>
                      <a:r>
                        <a:rPr lang="sv-SE" sz="1200" i="1" dirty="0" err="1" smtClean="0"/>
                        <a:t>regards</a:t>
                      </a:r>
                      <a:r>
                        <a:rPr lang="sv-SE" sz="1200" i="1" dirty="0" smtClean="0"/>
                        <a:t> to </a:t>
                      </a:r>
                      <a:r>
                        <a:rPr lang="sv-SE" sz="1200" i="1" dirty="0" err="1" smtClean="0"/>
                        <a:t>inclusive</a:t>
                      </a:r>
                      <a:r>
                        <a:rPr lang="sv-SE" sz="1200" i="1" baseline="0" dirty="0" smtClean="0"/>
                        <a:t> </a:t>
                      </a:r>
                      <a:r>
                        <a:rPr lang="sv-SE" sz="1200" i="1" baseline="0" dirty="0" err="1" smtClean="0"/>
                        <a:t>policies</a:t>
                      </a:r>
                      <a:r>
                        <a:rPr lang="sv-SE" sz="1200" i="1" baseline="0" dirty="0" smtClean="0"/>
                        <a:t> and/or </a:t>
                      </a:r>
                      <a:r>
                        <a:rPr lang="sv-SE" sz="1200" i="1" baseline="0" dirty="0" err="1" smtClean="0"/>
                        <a:t>practices</a:t>
                      </a:r>
                      <a:r>
                        <a:rPr lang="sv-SE" sz="1200" i="1" dirty="0" smtClean="0"/>
                        <a:t>?</a:t>
                      </a:r>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smtClean="0"/>
                    </a:p>
                    <a:p>
                      <a:endParaRPr lang="sv-SE" dirty="0" smtClean="0"/>
                    </a:p>
                    <a:p>
                      <a:endParaRPr lang="sv-SE" dirty="0" smtClean="0"/>
                    </a:p>
                  </a:txBody>
                  <a:tcPr>
                    <a:noFill/>
                  </a:tcPr>
                </a:tc>
                <a:tc>
                  <a:txBody>
                    <a:bodyPr/>
                    <a:lstStyle/>
                    <a:p>
                      <a:pPr algn="ctr"/>
                      <a:r>
                        <a:rPr lang="sv-SE" u="sng" dirty="0" err="1" smtClean="0">
                          <a:solidFill>
                            <a:schemeClr val="tx1"/>
                          </a:solidFill>
                        </a:rPr>
                        <a:t>Weaknesses</a:t>
                      </a:r>
                      <a:endParaRPr lang="sv-FI" u="sng" dirty="0" smtClean="0">
                        <a:solidFill>
                          <a:schemeClr val="tx1"/>
                        </a:solidFill>
                      </a:endParaRPr>
                    </a:p>
                    <a:p>
                      <a:pPr algn="l"/>
                      <a:endParaRPr kumimoji="0" lang="sv-SE" sz="1200" b="1" i="1" u="none" strike="noStrike" kern="1200" cap="none" spc="0" normalizeH="0" baseline="0" noProof="0" dirty="0" smtClean="0">
                        <a:ln>
                          <a:noFill/>
                        </a:ln>
                        <a:solidFill>
                          <a:srgbClr val="7C7878"/>
                        </a:solidFill>
                        <a:effectLst/>
                        <a:uLnTx/>
                        <a:uFillTx/>
                        <a:latin typeface="+mn-lt"/>
                        <a:ea typeface="+mn-ea"/>
                        <a:cs typeface="+mn-cs"/>
                      </a:endParaRPr>
                    </a:p>
                    <a:p>
                      <a:pPr algn="l"/>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What</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could</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should</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be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improved</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Is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there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 lack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of</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resources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knowedge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skills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etc</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a:t>
                      </a:r>
                      <a:endParaRPr lang="sv-SE" u="sng" dirty="0" smtClean="0">
                        <a:solidFill>
                          <a:schemeClr val="tx1"/>
                        </a:solidFill>
                      </a:endParaRPr>
                    </a:p>
                  </a:txBody>
                  <a:tcPr>
                    <a:noFill/>
                  </a:tcPr>
                </a:tc>
                <a:extLst>
                  <a:ext uri="{0D108BD9-81ED-4DB2-BD59-A6C34878D82A}">
                    <a16:rowId xmlns:a16="http://schemas.microsoft.com/office/drawing/2014/main" val="1065169042"/>
                  </a:ext>
                </a:extLst>
              </a:tr>
              <a:tr h="2694950">
                <a:tc>
                  <a:txBody>
                    <a:bodyPr/>
                    <a:lstStyle/>
                    <a:p>
                      <a:pPr algn="ctr"/>
                      <a:r>
                        <a:rPr lang="sv-SE" b="1" u="sng" dirty="0" err="1" smtClean="0">
                          <a:solidFill>
                            <a:schemeClr val="tx1"/>
                          </a:solidFill>
                        </a:rPr>
                        <a:t>Opportunities</a:t>
                      </a:r>
                      <a:endParaRPr lang="sv-SE" b="1" u="sng" dirty="0" smtClean="0">
                        <a:solidFill>
                          <a:schemeClr val="tx1"/>
                        </a:solidFill>
                      </a:endParaRPr>
                    </a:p>
                    <a:p>
                      <a:pPr algn="ctr"/>
                      <a:endParaRPr lang="sv-SE" b="1" u="sng" dirty="0" smtClean="0">
                        <a:solidFill>
                          <a:schemeClr val="tx1"/>
                        </a:solidFill>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What</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are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your</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your</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institution’s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goals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with</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regards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to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inclusive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policies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and/or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practices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a:t>
                      </a:r>
                    </a:p>
                    <a:p>
                      <a:pPr algn="l"/>
                      <a:endParaRPr lang="sv-SE" b="1" u="sng" dirty="0" smtClean="0">
                        <a:solidFill>
                          <a:schemeClr val="tx1"/>
                        </a:solidFill>
                      </a:endParaRPr>
                    </a:p>
                  </a:txBody>
                  <a:tcPr>
                    <a:noFill/>
                  </a:tcPr>
                </a:tc>
                <a:tc>
                  <a:txBody>
                    <a:bodyPr/>
                    <a:lstStyle/>
                    <a:p>
                      <a:pPr algn="ctr"/>
                      <a:r>
                        <a:rPr lang="sv-SE" b="1" u="sng" dirty="0" err="1" smtClean="0">
                          <a:solidFill>
                            <a:schemeClr val="tx1"/>
                          </a:solidFill>
                        </a:rPr>
                        <a:t>Threats</a:t>
                      </a:r>
                      <a:endParaRPr lang="sv-SE" b="1" u="sng" dirty="0" smtClean="0">
                        <a:solidFill>
                          <a:schemeClr val="tx1"/>
                        </a:solidFill>
                      </a:endParaRPr>
                    </a:p>
                    <a:p>
                      <a:pPr algn="ctr"/>
                      <a:endParaRPr lang="sv-SE" b="1" u="sng" dirty="0" smtClean="0">
                        <a:solidFill>
                          <a:schemeClr val="tx1"/>
                        </a:solidFill>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What</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kinds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of</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obstacles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are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there</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 for meeting the </a:t>
                      </a:r>
                      <a:r>
                        <a:rPr kumimoji="0" lang="sv-SE" sz="1200" b="1" i="1" u="none" strike="noStrike" kern="1200" cap="none" spc="0" normalizeH="0" baseline="0" noProof="0" dirty="0" err="1" smtClean="0">
                          <a:ln>
                            <a:noFill/>
                          </a:ln>
                          <a:solidFill>
                            <a:srgbClr val="7C7878"/>
                          </a:solidFill>
                          <a:effectLst/>
                          <a:uLnTx/>
                          <a:uFillTx/>
                          <a:latin typeface="+mn-lt"/>
                          <a:ea typeface="+mn-ea"/>
                          <a:cs typeface="+mn-cs"/>
                        </a:rPr>
                        <a:t>goals</a:t>
                      </a:r>
                      <a:r>
                        <a:rPr kumimoji="0" lang="sv-SE" sz="1200" b="1" i="1" u="none" strike="noStrike" kern="1200" cap="none" spc="0" normalizeH="0" baseline="0" noProof="0" dirty="0" smtClean="0">
                          <a:ln>
                            <a:noFill/>
                          </a:ln>
                          <a:solidFill>
                            <a:srgbClr val="7C7878"/>
                          </a:solidFill>
                          <a:effectLst/>
                          <a:uLnTx/>
                          <a:uFillTx/>
                          <a:latin typeface="+mn-lt"/>
                          <a:ea typeface="+mn-ea"/>
                          <a:cs typeface="+mn-cs"/>
                        </a:rPr>
                        <a:t>?</a:t>
                      </a:r>
                      <a:endParaRPr kumimoji="0" lang="sv-FI" sz="1200" b="1" i="1" u="none" strike="noStrike" kern="1200" cap="none" spc="0" normalizeH="0" baseline="0" noProof="0" dirty="0" smtClean="0">
                        <a:ln>
                          <a:noFill/>
                        </a:ln>
                        <a:solidFill>
                          <a:srgbClr val="7C7878"/>
                        </a:solidFill>
                        <a:effectLst/>
                        <a:uLnTx/>
                        <a:uFillTx/>
                        <a:latin typeface="+mn-lt"/>
                        <a:ea typeface="+mn-ea"/>
                        <a:cs typeface="+mn-cs"/>
                      </a:endParaRPr>
                    </a:p>
                    <a:p>
                      <a:pPr algn="l"/>
                      <a:endParaRPr lang="sv-FI" b="1" u="sng" dirty="0">
                        <a:solidFill>
                          <a:schemeClr val="tx1"/>
                        </a:solidFill>
                      </a:endParaRPr>
                    </a:p>
                  </a:txBody>
                  <a:tcPr>
                    <a:noFill/>
                  </a:tcPr>
                </a:tc>
                <a:extLst>
                  <a:ext uri="{0D108BD9-81ED-4DB2-BD59-A6C34878D82A}">
                    <a16:rowId xmlns:a16="http://schemas.microsoft.com/office/drawing/2014/main" val="2376933319"/>
                  </a:ext>
                </a:extLst>
              </a:tr>
            </a:tbl>
          </a:graphicData>
        </a:graphic>
      </p:graphicFrame>
      <p:sp>
        <p:nvSpPr>
          <p:cNvPr id="2" name="Title 1">
            <a:extLst>
              <a:ext uri="{FF2B5EF4-FFF2-40B4-BE49-F238E27FC236}">
                <a16:creationId xmlns:a16="http://schemas.microsoft.com/office/drawing/2014/main" id="{F03F2817-E9E5-4CDB-A0EE-AEA65A111240}"/>
              </a:ext>
            </a:extLst>
          </p:cNvPr>
          <p:cNvSpPr>
            <a:spLocks noGrp="1"/>
          </p:cNvSpPr>
          <p:nvPr>
            <p:ph type="title"/>
          </p:nvPr>
        </p:nvSpPr>
        <p:spPr/>
        <p:txBody>
          <a:bodyPr/>
          <a:lstStyle/>
          <a:p>
            <a:pPr algn="ctr"/>
            <a:r>
              <a:rPr lang="fi-FI" b="1" dirty="0" err="1">
                <a:latin typeface="Open Sans" panose="020B0606030504020204"/>
              </a:rPr>
              <a:t>Inclusive</a:t>
            </a:r>
            <a:r>
              <a:rPr lang="fi-FI" b="1" dirty="0">
                <a:latin typeface="Open Sans" panose="020B0606030504020204"/>
              </a:rPr>
              <a:t> </a:t>
            </a:r>
            <a:r>
              <a:rPr lang="fi-FI" b="1" dirty="0" err="1">
                <a:latin typeface="Open Sans" panose="020B0606030504020204"/>
              </a:rPr>
              <a:t>Higher</a:t>
            </a:r>
            <a:r>
              <a:rPr lang="fi-FI" b="1" dirty="0">
                <a:latin typeface="Open Sans" panose="020B0606030504020204"/>
              </a:rPr>
              <a:t> </a:t>
            </a:r>
            <a:r>
              <a:rPr lang="fi-FI" b="1" dirty="0" err="1">
                <a:latin typeface="Open Sans" panose="020B0606030504020204"/>
              </a:rPr>
              <a:t>Education</a:t>
            </a:r>
            <a:r>
              <a:rPr lang="fi-FI" b="1" dirty="0">
                <a:latin typeface="Open Sans" panose="020B0606030504020204"/>
              </a:rPr>
              <a:t> SWOT Analysis</a:t>
            </a:r>
            <a:endParaRPr lang="en-FI" dirty="0"/>
          </a:p>
        </p:txBody>
      </p:sp>
      <p:pic>
        <p:nvPicPr>
          <p:cNvPr id="6" name="Picture 5" descr="A picture containing text, businesscard&#10;&#10;Description automatically generated">
            <a:extLst>
              <a:ext uri="{FF2B5EF4-FFF2-40B4-BE49-F238E27FC236}">
                <a16:creationId xmlns:a16="http://schemas.microsoft.com/office/drawing/2014/main" id="{6A0FB17B-3865-43D5-AF47-AF78A8F454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7897" y="-31516"/>
            <a:ext cx="714103" cy="806245"/>
          </a:xfrm>
          <a:prstGeom prst="rect">
            <a:avLst/>
          </a:prstGeom>
        </p:spPr>
      </p:pic>
      <p:sp>
        <p:nvSpPr>
          <p:cNvPr id="10" name="Content Placeholder 3">
            <a:extLst>
              <a:ext uri="{FF2B5EF4-FFF2-40B4-BE49-F238E27FC236}">
                <a16:creationId xmlns:a16="http://schemas.microsoft.com/office/drawing/2014/main" id="{05C4190C-A915-4515-BE25-6756EE62BB1A}"/>
              </a:ext>
            </a:extLst>
          </p:cNvPr>
          <p:cNvSpPr txBox="1">
            <a:spLocks/>
          </p:cNvSpPr>
          <p:nvPr/>
        </p:nvSpPr>
        <p:spPr>
          <a:xfrm>
            <a:off x="97970" y="3677415"/>
            <a:ext cx="11944350" cy="2955472"/>
          </a:xfrm>
          <a:prstGeom prst="rect">
            <a:avLst/>
          </a:prstGeom>
        </p:spPr>
        <p:txBody>
          <a:bodyPr/>
          <a:lstStyle>
            <a:lvl1pPr marL="0" indent="0" algn="just" defTabSz="914377" rtl="0" eaLnBrk="1" latinLnBrk="0" hangingPunct="1">
              <a:lnSpc>
                <a:spcPct val="90000"/>
              </a:lnSpc>
              <a:spcBef>
                <a:spcPts val="1000"/>
              </a:spcBef>
              <a:buFont typeface="Arial" panose="020B0604020202020204" pitchFamily="34" charset="0"/>
              <a:buNone/>
              <a:defRPr lang="en-US" sz="1600" kern="1200" dirty="0" smtClean="0">
                <a:solidFill>
                  <a:schemeClr val="tx1"/>
                </a:solidFill>
                <a:latin typeface="+mn-lt"/>
                <a:ea typeface="Open Sans Light" panose="020B0306030504020204" pitchFamily="34" charset="0"/>
                <a:cs typeface="Open Sans Light" panose="020B03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1400" b="0" i="0" u="none" strike="noStrike" kern="1200" cap="none" spc="0" normalizeH="0" baseline="0" noProof="0" dirty="0">
              <a:ln>
                <a:noFill/>
              </a:ln>
              <a:solidFill>
                <a:srgbClr val="E1E2E3">
                  <a:lumMod val="10000"/>
                </a:srgbClr>
              </a:solidFill>
              <a:effectLst/>
              <a:uLnTx/>
              <a:uFillTx/>
              <a:latin typeface="Calibri" panose="020F0502020204030204"/>
            </a:endParaRPr>
          </a:p>
        </p:txBody>
      </p:sp>
      <p:pic>
        <p:nvPicPr>
          <p:cNvPr id="8" name="Picture 7">
            <a:extLst>
              <a:ext uri="{FF2B5EF4-FFF2-40B4-BE49-F238E27FC236}">
                <a16:creationId xmlns:a16="http://schemas.microsoft.com/office/drawing/2014/main" id="{B954306D-BF3E-47F5-BA52-F2C5FC16E92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378931" y="6430450"/>
            <a:ext cx="1533525" cy="315595"/>
          </a:xfrm>
          <a:prstGeom prst="rect">
            <a:avLst/>
          </a:prstGeom>
        </p:spPr>
      </p:pic>
      <p:sp>
        <p:nvSpPr>
          <p:cNvPr id="11" name="TextBox 10">
            <a:extLst>
              <a:ext uri="{FF2B5EF4-FFF2-40B4-BE49-F238E27FC236}">
                <a16:creationId xmlns:a16="http://schemas.microsoft.com/office/drawing/2014/main" id="{30279D5F-04DF-4A51-B5E4-5EC7466A64E0}"/>
              </a:ext>
            </a:extLst>
          </p:cNvPr>
          <p:cNvSpPr txBox="1"/>
          <p:nvPr/>
        </p:nvSpPr>
        <p:spPr>
          <a:xfrm>
            <a:off x="3979131" y="6334565"/>
            <a:ext cx="5386070" cy="638175"/>
          </a:xfrm>
          <a:prstGeom prst="rect">
            <a:avLst/>
          </a:prstGeom>
          <a:noFill/>
          <a:ln>
            <a:noFill/>
          </a:ln>
        </p:spPr>
        <p:txBody>
          <a:bodyPr wrap="square" rtlCol="0">
            <a:noAutofit/>
          </a:bodyPr>
          <a:lstStyle/>
          <a:p>
            <a:pPr lvl="0">
              <a:defRPr/>
            </a:pPr>
            <a:r>
              <a:rPr kumimoji="0" lang="en-US" sz="800" b="0" i="0" u="none" strike="noStrike" kern="1200" cap="none" spc="0" normalizeH="0" baseline="0" noProof="0" dirty="0">
                <a:ln>
                  <a:noFill/>
                </a:ln>
                <a:solidFill>
                  <a:srgbClr val="5C5A5A"/>
                </a:solidFill>
                <a:effectLst/>
                <a:uLnTx/>
                <a:uFillTx/>
                <a:latin typeface="Calibri" panose="020F0502020204030204" pitchFamily="34" charset="0"/>
                <a:ea typeface="Times New Roman" panose="02020603050405020304" pitchFamily="18" charset="0"/>
                <a:cs typeface="Times New Roman" panose="02020603050405020304" pitchFamily="18" charset="0"/>
              </a:rPr>
              <a:t>This project has been funded with support from the European Commission. This publication reflects the views only of the author, and the Commission cannot be held responsible for any use which may be made of the information contained therein. Project Number: </a:t>
            </a:r>
            <a:r>
              <a:rPr lang="en-GB"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rPr>
              <a:t>2020-1-FI01-KA203-066572</a:t>
            </a:r>
            <a:endParaRPr lang="en-FI" sz="800" dirty="0">
              <a:solidFill>
                <a:srgbClr val="5C5A5A"/>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845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RDET Course template">
  <a:themeElements>
    <a:clrScheme name="InclusiveHE">
      <a:dk1>
        <a:srgbClr val="FFFFFF"/>
      </a:dk1>
      <a:lt1>
        <a:srgbClr val="7C7878"/>
      </a:lt1>
      <a:dk2>
        <a:srgbClr val="E1E2E3"/>
      </a:dk2>
      <a:lt2>
        <a:srgbClr val="636A6F"/>
      </a:lt2>
      <a:accent1>
        <a:srgbClr val="E63E57"/>
      </a:accent1>
      <a:accent2>
        <a:srgbClr val="67C4A5"/>
      </a:accent2>
      <a:accent3>
        <a:srgbClr val="F5A21C"/>
      </a:accent3>
      <a:accent4>
        <a:srgbClr val="79B3E2"/>
      </a:accent4>
      <a:accent5>
        <a:srgbClr val="E63E57"/>
      </a:accent5>
      <a:accent6>
        <a:srgbClr val="F5A21C"/>
      </a:accent6>
      <a:hlink>
        <a:srgbClr val="79B3E2"/>
      </a:hlink>
      <a:folHlink>
        <a:srgbClr val="67C4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8317</TotalTime>
  <Words>351</Words>
  <Application>Microsoft Office PowerPoint</Application>
  <PresentationFormat>Widescreen</PresentationFormat>
  <Paragraphs>30</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Open Sans</vt:lpstr>
      <vt:lpstr>Open Sans Light</vt:lpstr>
      <vt:lpstr>Roboto Slab</vt:lpstr>
      <vt:lpstr>Times New Roman</vt:lpstr>
      <vt:lpstr>CARDET Course template</vt:lpstr>
      <vt:lpstr>Inclusive Higher Education SWOT Analysis</vt:lpstr>
      <vt:lpstr>Inclusive Higher Education SWOT Analysis</vt:lpstr>
    </vt:vector>
  </TitlesOfParts>
  <Company>Åbo Akademi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Bengs</dc:creator>
  <cp:lastModifiedBy>Admin</cp:lastModifiedBy>
  <cp:revision>32</cp:revision>
  <dcterms:created xsi:type="dcterms:W3CDTF">2021-07-05T08:57:46Z</dcterms:created>
  <dcterms:modified xsi:type="dcterms:W3CDTF">2022-09-01T12:40:45Z</dcterms:modified>
</cp:coreProperties>
</file>