
<file path=[Content_Types].xml><?xml version="1.0" encoding="utf-8"?>
<Types xmlns="http://schemas.openxmlformats.org/package/2006/content-types">
  <Default Extension="png" ContentType="image/png"/>
  <Default Extension="tmp"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6" r:id="rId2"/>
  </p:sldMasterIdLst>
  <p:notesMasterIdLst>
    <p:notesMasterId r:id="rId5"/>
  </p:notesMasterIdLst>
  <p:handoutMasterIdLst>
    <p:handoutMasterId r:id="rId6"/>
  </p:handoutMasterIdLst>
  <p:sldIdLst>
    <p:sldId id="265" r:id="rId3"/>
    <p:sldId id="271" r:id="rId4"/>
  </p:sldIdLst>
  <p:sldSz cx="12192000" cy="6858000"/>
  <p:notesSz cx="6858000" cy="9144000"/>
  <p:custDataLst>
    <p:tags r:id="rId7"/>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lie Wietrich" initials="JW" lastIdx="1" clrIdx="0">
    <p:extLst>
      <p:ext uri="{19B8F6BF-5375-455C-9EA6-DF929625EA0E}">
        <p15:presenceInfo xmlns:p15="http://schemas.microsoft.com/office/powerpoint/2012/main" userId="S::julie.wietrich@eucen.eu::98c028fc-7794-412d-85af-fe95896ebf4d" providerId="AD"/>
      </p:ext>
    </p:extLst>
  </p:cmAuthor>
  <p:cmAuthor id="2" name="FRANCESCA URAS" initials="FU" lastIdx="1" clrIdx="1">
    <p:extLst>
      <p:ext uri="{19B8F6BF-5375-455C-9EA6-DF929625EA0E}">
        <p15:presenceInfo xmlns:p15="http://schemas.microsoft.com/office/powerpoint/2012/main" userId="126558fd396ec6c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E6E8"/>
    <a:srgbClr val="1F4E83"/>
    <a:srgbClr val="1F4E79"/>
    <a:srgbClr val="F9F9F9"/>
    <a:srgbClr val="A2D2D6"/>
    <a:srgbClr val="00ADBB"/>
    <a:srgbClr val="DDEFBF"/>
    <a:srgbClr val="CBE69E"/>
    <a:srgbClr val="BDFAFF"/>
    <a:srgbClr val="FFC5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88510" autoAdjust="0"/>
  </p:normalViewPr>
  <p:slideViewPr>
    <p:cSldViewPr snapToGrid="0">
      <p:cViewPr varScale="1">
        <p:scale>
          <a:sx n="88" d="100"/>
          <a:sy n="88" d="100"/>
        </p:scale>
        <p:origin x="355" y="-19"/>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8" d="100"/>
          <a:sy n="88" d="100"/>
        </p:scale>
        <p:origin x="382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tags" Target="tags/tag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heme" Target="theme/theme1.xml"/><Relationship Id="rId5" Type="http://schemas.openxmlformats.org/officeDocument/2006/relationships/notesMaster" Target="notesMasters/notesMaster1.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9516AB9-92E1-44AF-8FCB-F4272161EA9C}" type="datetimeFigureOut">
              <a:rPr lang="el-GR" smtClean="0"/>
              <a:t>1/9/2022</a:t>
            </a:fld>
            <a:endParaRPr lang="el-G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124A4BF-87CB-4287-95AF-AD449D8A410F}" type="slidenum">
              <a:rPr lang="el-GR" smtClean="0"/>
              <a:t>‹#›</a:t>
            </a:fld>
            <a:endParaRPr lang="el-GR"/>
          </a:p>
        </p:txBody>
      </p:sp>
    </p:spTree>
    <p:extLst>
      <p:ext uri="{BB962C8B-B14F-4D97-AF65-F5344CB8AC3E}">
        <p14:creationId xmlns:p14="http://schemas.microsoft.com/office/powerpoint/2010/main" val="20351165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B2EFE5-E9F2-43A5-8AF8-83A578357172}" type="datetimeFigureOut">
              <a:rPr lang="el-GR" smtClean="0"/>
              <a:t>1/9/2022</a:t>
            </a:fld>
            <a:endParaRPr lang="el-G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CF91B0-25AB-4DFA-B184-293DD156034C}" type="slidenum">
              <a:rPr lang="el-GR" smtClean="0"/>
              <a:t>‹#›</a:t>
            </a:fld>
            <a:endParaRPr lang="el-GR"/>
          </a:p>
        </p:txBody>
      </p:sp>
    </p:spTree>
    <p:extLst>
      <p:ext uri="{BB962C8B-B14F-4D97-AF65-F5344CB8AC3E}">
        <p14:creationId xmlns:p14="http://schemas.microsoft.com/office/powerpoint/2010/main" val="36932819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Text - 1col">
    <p:spTree>
      <p:nvGrpSpPr>
        <p:cNvPr id="1" name=""/>
        <p:cNvGrpSpPr/>
        <p:nvPr/>
      </p:nvGrpSpPr>
      <p:grpSpPr>
        <a:xfrm>
          <a:off x="0" y="0"/>
          <a:ext cx="0" cy="0"/>
          <a:chOff x="0" y="0"/>
          <a:chExt cx="0" cy="0"/>
        </a:xfrm>
      </p:grpSpPr>
      <p:sp>
        <p:nvSpPr>
          <p:cNvPr id="3" name="Title 2"/>
          <p:cNvSpPr>
            <a:spLocks noGrp="1"/>
          </p:cNvSpPr>
          <p:nvPr>
            <p:ph type="title" hasCustomPrompt="1"/>
          </p:nvPr>
        </p:nvSpPr>
        <p:spPr/>
        <p:txBody>
          <a:bodyPr/>
          <a:lstStyle>
            <a:lvl1pPr>
              <a:defRPr>
                <a:latin typeface="+mn-lt"/>
                <a:ea typeface="Roboto Slab" pitchFamily="2" charset="0"/>
              </a:defRPr>
            </a:lvl1pPr>
          </a:lstStyle>
          <a:p>
            <a:r>
              <a:rPr lang="en-US" dirty="0"/>
              <a:t>Slide title goes here</a:t>
            </a:r>
            <a:endParaRPr lang="el-GR" dirty="0"/>
          </a:p>
        </p:txBody>
      </p:sp>
      <p:sp>
        <p:nvSpPr>
          <p:cNvPr id="5" name="Content Placeholder 3"/>
          <p:cNvSpPr>
            <a:spLocks noGrp="1"/>
          </p:cNvSpPr>
          <p:nvPr>
            <p:ph sz="quarter" idx="12" hasCustomPrompt="1"/>
          </p:nvPr>
        </p:nvSpPr>
        <p:spPr>
          <a:xfrm>
            <a:off x="97971" y="881743"/>
            <a:ext cx="11944350" cy="5870121"/>
          </a:xfrm>
          <a:prstGeom prst="rect">
            <a:avLst/>
          </a:prstGeom>
        </p:spPr>
        <p:txBody>
          <a:bodyPr/>
          <a:lstStyle>
            <a:lvl1pPr>
              <a:defRPr sz="1800">
                <a:solidFill>
                  <a:schemeClr val="tx1"/>
                </a:solidFill>
                <a:latin typeface="+mn-lt"/>
                <a:ea typeface="Open Sans Light" panose="020B0306030504020204" pitchFamily="34" charset="0"/>
                <a:cs typeface="Open Sans Light" panose="020B0306030504020204" pitchFamily="34" charset="0"/>
              </a:defRPr>
            </a:lvl1pPr>
            <a:lvl2pPr>
              <a:defRPr sz="2200"/>
            </a:lvl2pPr>
            <a:lvl3pPr>
              <a:defRPr sz="2200"/>
            </a:lvl3pPr>
            <a:lvl4pPr>
              <a:defRPr sz="2200"/>
            </a:lvl4pPr>
            <a:lvl5pPr>
              <a:defRPr sz="2200"/>
            </a:lvl5pPr>
          </a:lstStyle>
          <a:p>
            <a:pPr lvl="0"/>
            <a:r>
              <a:rPr lang="en-US" dirty="0"/>
              <a:t>Content goes here (text / image / diagram / video). Make sure all media/graphics fit the column width, for better display results. </a:t>
            </a:r>
          </a:p>
        </p:txBody>
      </p:sp>
      <p:sp>
        <p:nvSpPr>
          <p:cNvPr id="4" name="Rectangle 3"/>
          <p:cNvSpPr/>
          <p:nvPr userDrawn="1"/>
        </p:nvSpPr>
        <p:spPr>
          <a:xfrm>
            <a:off x="3619894" y="1611984"/>
            <a:ext cx="4444737" cy="4798243"/>
          </a:xfrm>
          <a:prstGeom prst="rect">
            <a:avLst/>
          </a:prstGeom>
          <a:blipFill dpi="0" rotWithShape="1">
            <a:blip r:embed="rId2">
              <a:alphaModFix amt="24000"/>
            </a:blip>
            <a:srcRect/>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FI"/>
          </a:p>
        </p:txBody>
      </p:sp>
    </p:spTree>
    <p:extLst>
      <p:ext uri="{BB962C8B-B14F-4D97-AF65-F5344CB8AC3E}">
        <p14:creationId xmlns:p14="http://schemas.microsoft.com/office/powerpoint/2010/main" val="2169850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ubtitle Content - 2col">
    <p:spTree>
      <p:nvGrpSpPr>
        <p:cNvPr id="1" name=""/>
        <p:cNvGrpSpPr/>
        <p:nvPr/>
      </p:nvGrpSpPr>
      <p:grpSpPr>
        <a:xfrm>
          <a:off x="0" y="0"/>
          <a:ext cx="0" cy="0"/>
          <a:chOff x="0" y="0"/>
          <a:chExt cx="0" cy="0"/>
        </a:xfrm>
      </p:grpSpPr>
      <p:sp>
        <p:nvSpPr>
          <p:cNvPr id="3" name="Title 2"/>
          <p:cNvSpPr>
            <a:spLocks noGrp="1"/>
          </p:cNvSpPr>
          <p:nvPr>
            <p:ph type="title" hasCustomPrompt="1"/>
          </p:nvPr>
        </p:nvSpPr>
        <p:spPr/>
        <p:txBody>
          <a:bodyPr/>
          <a:lstStyle>
            <a:lvl1pPr>
              <a:defRPr/>
            </a:lvl1pPr>
          </a:lstStyle>
          <a:p>
            <a:r>
              <a:rPr lang="en-US" dirty="0"/>
              <a:t>Slide title goes here</a:t>
            </a:r>
            <a:endParaRPr lang="el-GR" dirty="0"/>
          </a:p>
        </p:txBody>
      </p:sp>
      <p:sp>
        <p:nvSpPr>
          <p:cNvPr id="6" name="Text Placeholder 9"/>
          <p:cNvSpPr>
            <a:spLocks noGrp="1"/>
          </p:cNvSpPr>
          <p:nvPr>
            <p:ph type="body" sz="quarter" idx="10" hasCustomPrompt="1"/>
          </p:nvPr>
        </p:nvSpPr>
        <p:spPr>
          <a:xfrm>
            <a:off x="97970" y="854672"/>
            <a:ext cx="11944351" cy="550862"/>
          </a:xfrm>
          <a:prstGeom prst="rect">
            <a:avLst/>
          </a:prstGeom>
          <a:noFill/>
        </p:spPr>
        <p:txBody>
          <a:bodyPr anchor="ctr" anchorCtr="0"/>
          <a:lstStyle>
            <a:lvl1pPr>
              <a:defRPr sz="2000" b="1" baseline="0">
                <a:solidFill>
                  <a:schemeClr val="accent2"/>
                </a:solidFill>
                <a:latin typeface="+mj-lt"/>
              </a:defRPr>
            </a:lvl1pPr>
          </a:lstStyle>
          <a:p>
            <a:pPr lvl="0"/>
            <a:r>
              <a:rPr lang="en-US" dirty="0"/>
              <a:t>Subtitle title goes here</a:t>
            </a:r>
            <a:endParaRPr lang="el-GR" dirty="0"/>
          </a:p>
        </p:txBody>
      </p:sp>
      <p:sp>
        <p:nvSpPr>
          <p:cNvPr id="8" name="Content Placeholder 3"/>
          <p:cNvSpPr>
            <a:spLocks noGrp="1"/>
          </p:cNvSpPr>
          <p:nvPr>
            <p:ph sz="quarter" idx="12" hasCustomPrompt="1"/>
          </p:nvPr>
        </p:nvSpPr>
        <p:spPr>
          <a:xfrm>
            <a:off x="97971" y="1462685"/>
            <a:ext cx="11944350" cy="5289179"/>
          </a:xfrm>
          <a:prstGeom prst="rect">
            <a:avLst/>
          </a:prstGeom>
        </p:spPr>
        <p:txBody>
          <a:bodyPr/>
          <a:lstStyle>
            <a:lvl1pPr>
              <a:defRPr lang="en-US" sz="1600" kern="1200" dirty="0" smtClean="0">
                <a:solidFill>
                  <a:schemeClr val="tx1"/>
                </a:solidFill>
                <a:latin typeface="+mn-lt"/>
                <a:ea typeface="Open Sans Light" panose="020B0306030504020204" pitchFamily="34" charset="0"/>
                <a:cs typeface="Open Sans Light" panose="020B0306030504020204" pitchFamily="34" charset="0"/>
              </a:defRPr>
            </a:lvl1pPr>
            <a:lvl2pPr>
              <a:defRPr sz="2200"/>
            </a:lvl2pPr>
            <a:lvl3pPr>
              <a:defRPr sz="2200"/>
            </a:lvl3pPr>
            <a:lvl4pPr>
              <a:defRPr sz="2200"/>
            </a:lvl4pPr>
            <a:lvl5pPr>
              <a:defRPr sz="2200"/>
            </a:lvl5pPr>
          </a:lstStyle>
          <a:p>
            <a:pPr marL="0" lvl="0" indent="0" algn="just" defTabSz="914377" rtl="0" eaLnBrk="1" latinLnBrk="0" hangingPunct="1">
              <a:lnSpc>
                <a:spcPct val="90000"/>
              </a:lnSpc>
              <a:spcBef>
                <a:spcPts val="1000"/>
              </a:spcBef>
              <a:buFont typeface="Arial" panose="020B0604020202020204" pitchFamily="34" charset="0"/>
              <a:buNone/>
            </a:pPr>
            <a:r>
              <a:rPr lang="en-US" dirty="0"/>
              <a:t>Content goes here (text / image / diagram / video). Make sure all media/graphics fit the column width, for better display results. </a:t>
            </a:r>
          </a:p>
        </p:txBody>
      </p:sp>
    </p:spTree>
    <p:extLst>
      <p:ext uri="{BB962C8B-B14F-4D97-AF65-F5344CB8AC3E}">
        <p14:creationId xmlns:p14="http://schemas.microsoft.com/office/powerpoint/2010/main" val="3928767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Content - 2col">
    <p:spTree>
      <p:nvGrpSpPr>
        <p:cNvPr id="1" name=""/>
        <p:cNvGrpSpPr/>
        <p:nvPr/>
      </p:nvGrpSpPr>
      <p:grpSpPr>
        <a:xfrm>
          <a:off x="0" y="0"/>
          <a:ext cx="0" cy="0"/>
          <a:chOff x="0" y="0"/>
          <a:chExt cx="0" cy="0"/>
        </a:xfrm>
      </p:grpSpPr>
      <p:sp>
        <p:nvSpPr>
          <p:cNvPr id="3" name="Title 2"/>
          <p:cNvSpPr>
            <a:spLocks noGrp="1"/>
          </p:cNvSpPr>
          <p:nvPr>
            <p:ph type="title" hasCustomPrompt="1"/>
          </p:nvPr>
        </p:nvSpPr>
        <p:spPr/>
        <p:txBody>
          <a:bodyPr/>
          <a:lstStyle>
            <a:lvl1pPr>
              <a:defRPr/>
            </a:lvl1pPr>
          </a:lstStyle>
          <a:p>
            <a:r>
              <a:rPr lang="en-US" dirty="0"/>
              <a:t>Slide title goes here</a:t>
            </a:r>
            <a:endParaRPr lang="el-GR" dirty="0"/>
          </a:p>
        </p:txBody>
      </p:sp>
      <p:sp>
        <p:nvSpPr>
          <p:cNvPr id="5" name="Content Placeholder 3"/>
          <p:cNvSpPr>
            <a:spLocks noGrp="1"/>
          </p:cNvSpPr>
          <p:nvPr>
            <p:ph sz="quarter" idx="11" hasCustomPrompt="1"/>
          </p:nvPr>
        </p:nvSpPr>
        <p:spPr>
          <a:xfrm>
            <a:off x="97971" y="873580"/>
            <a:ext cx="5910944" cy="5902778"/>
          </a:xfrm>
          <a:prstGeom prst="rect">
            <a:avLst/>
          </a:prstGeom>
        </p:spPr>
        <p:txBody>
          <a:bodyPr/>
          <a:lstStyle>
            <a:lvl1pPr>
              <a:defRPr lang="en-US" sz="1600" kern="1200" dirty="0" smtClean="0">
                <a:solidFill>
                  <a:schemeClr val="tx1"/>
                </a:solidFill>
                <a:latin typeface="+mn-lt"/>
                <a:ea typeface="Open Sans Light" panose="020B0306030504020204" pitchFamily="34" charset="0"/>
                <a:cs typeface="Open Sans Light" panose="020B0306030504020204" pitchFamily="34" charset="0"/>
              </a:defRPr>
            </a:lvl1pPr>
            <a:lvl2pPr>
              <a:defRPr sz="2200"/>
            </a:lvl2pPr>
            <a:lvl3pPr>
              <a:defRPr sz="2200"/>
            </a:lvl3pPr>
            <a:lvl4pPr>
              <a:defRPr sz="2200"/>
            </a:lvl4pPr>
            <a:lvl5pPr>
              <a:defRPr sz="2200"/>
            </a:lvl5pPr>
          </a:lstStyle>
          <a:p>
            <a:pPr marL="0" lvl="0" indent="0" algn="just" defTabSz="914377" rtl="0" eaLnBrk="1" latinLnBrk="0" hangingPunct="1">
              <a:lnSpc>
                <a:spcPct val="90000"/>
              </a:lnSpc>
              <a:spcBef>
                <a:spcPts val="1000"/>
              </a:spcBef>
              <a:buFont typeface="Arial" panose="020B0604020202020204" pitchFamily="34" charset="0"/>
              <a:buNone/>
            </a:pPr>
            <a:r>
              <a:rPr lang="en-US" dirty="0"/>
              <a:t>Content goes here (text / image / diagram / video). Make sure all media/graphics fit the column width, for better display results. </a:t>
            </a:r>
          </a:p>
        </p:txBody>
      </p:sp>
      <p:sp>
        <p:nvSpPr>
          <p:cNvPr id="8" name="Content Placeholder 3"/>
          <p:cNvSpPr>
            <a:spLocks noGrp="1"/>
          </p:cNvSpPr>
          <p:nvPr>
            <p:ph sz="quarter" idx="12" hasCustomPrompt="1"/>
          </p:nvPr>
        </p:nvSpPr>
        <p:spPr>
          <a:xfrm>
            <a:off x="6131377" y="873580"/>
            <a:ext cx="5910944" cy="5902778"/>
          </a:xfrm>
          <a:prstGeom prst="rect">
            <a:avLst/>
          </a:prstGeom>
        </p:spPr>
        <p:txBody>
          <a:bodyPr/>
          <a:lstStyle>
            <a:lvl1pPr>
              <a:defRPr lang="en-US" sz="1600" kern="1200" dirty="0" smtClean="0">
                <a:solidFill>
                  <a:schemeClr val="tx1"/>
                </a:solidFill>
                <a:latin typeface="+mn-lt"/>
                <a:ea typeface="Open Sans Light" panose="020B0306030504020204" pitchFamily="34" charset="0"/>
                <a:cs typeface="Open Sans Light" panose="020B0306030504020204" pitchFamily="34" charset="0"/>
              </a:defRPr>
            </a:lvl1pPr>
            <a:lvl2pPr>
              <a:defRPr sz="2200"/>
            </a:lvl2pPr>
            <a:lvl3pPr>
              <a:defRPr sz="2200"/>
            </a:lvl3pPr>
            <a:lvl4pPr>
              <a:defRPr sz="2200"/>
            </a:lvl4pPr>
            <a:lvl5pPr>
              <a:defRPr sz="2200"/>
            </a:lvl5pPr>
          </a:lstStyle>
          <a:p>
            <a:pPr marL="0" lvl="0" indent="0" algn="just" defTabSz="914377" rtl="0" eaLnBrk="1" latinLnBrk="0" hangingPunct="1">
              <a:lnSpc>
                <a:spcPct val="90000"/>
              </a:lnSpc>
              <a:spcBef>
                <a:spcPts val="1000"/>
              </a:spcBef>
              <a:buFont typeface="Arial" panose="020B0604020202020204" pitchFamily="34" charset="0"/>
              <a:buNone/>
            </a:pPr>
            <a:r>
              <a:rPr lang="en-US" dirty="0"/>
              <a:t>Content goes here (text / image / diagram / video). Make sure all media/graphics fit the column width, for better display results. </a:t>
            </a:r>
          </a:p>
        </p:txBody>
      </p:sp>
    </p:spTree>
    <p:extLst>
      <p:ext uri="{BB962C8B-B14F-4D97-AF65-F5344CB8AC3E}">
        <p14:creationId xmlns:p14="http://schemas.microsoft.com/office/powerpoint/2010/main" val="654504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ubtitle Text - 1col">
    <p:spTree>
      <p:nvGrpSpPr>
        <p:cNvPr id="1" name=""/>
        <p:cNvGrpSpPr/>
        <p:nvPr/>
      </p:nvGrpSpPr>
      <p:grpSpPr>
        <a:xfrm>
          <a:off x="0" y="0"/>
          <a:ext cx="0" cy="0"/>
          <a:chOff x="0" y="0"/>
          <a:chExt cx="0" cy="0"/>
        </a:xfrm>
      </p:grpSpPr>
      <p:sp>
        <p:nvSpPr>
          <p:cNvPr id="3" name="Title 2"/>
          <p:cNvSpPr>
            <a:spLocks noGrp="1"/>
          </p:cNvSpPr>
          <p:nvPr>
            <p:ph type="title" hasCustomPrompt="1"/>
          </p:nvPr>
        </p:nvSpPr>
        <p:spPr/>
        <p:txBody>
          <a:bodyPr/>
          <a:lstStyle>
            <a:lvl1pPr>
              <a:defRPr/>
            </a:lvl1pPr>
          </a:lstStyle>
          <a:p>
            <a:r>
              <a:rPr lang="en-US" dirty="0"/>
              <a:t>Slide title goes here</a:t>
            </a:r>
            <a:endParaRPr lang="el-GR" dirty="0"/>
          </a:p>
        </p:txBody>
      </p:sp>
      <p:sp>
        <p:nvSpPr>
          <p:cNvPr id="7" name="Content Placeholder 3"/>
          <p:cNvSpPr>
            <a:spLocks noGrp="1"/>
          </p:cNvSpPr>
          <p:nvPr>
            <p:ph sz="quarter" idx="11" hasCustomPrompt="1"/>
          </p:nvPr>
        </p:nvSpPr>
        <p:spPr>
          <a:xfrm>
            <a:off x="97971" y="1462684"/>
            <a:ext cx="5910944" cy="5313673"/>
          </a:xfrm>
          <a:prstGeom prst="rect">
            <a:avLst/>
          </a:prstGeom>
        </p:spPr>
        <p:txBody>
          <a:bodyPr/>
          <a:lstStyle>
            <a:lvl1pPr>
              <a:defRPr lang="en-US" sz="1600" kern="1200" dirty="0" smtClean="0">
                <a:solidFill>
                  <a:schemeClr val="tx1"/>
                </a:solidFill>
                <a:latin typeface="+mn-lt"/>
                <a:ea typeface="Open Sans Light" panose="020B0306030504020204" pitchFamily="34" charset="0"/>
                <a:cs typeface="Open Sans Light" panose="020B0306030504020204" pitchFamily="34" charset="0"/>
              </a:defRPr>
            </a:lvl1pPr>
            <a:lvl2pPr>
              <a:defRPr sz="2200"/>
            </a:lvl2pPr>
            <a:lvl3pPr>
              <a:defRPr sz="2200"/>
            </a:lvl3pPr>
            <a:lvl4pPr>
              <a:defRPr sz="2200"/>
            </a:lvl4pPr>
            <a:lvl5pPr>
              <a:defRPr sz="2200"/>
            </a:lvl5pPr>
          </a:lstStyle>
          <a:p>
            <a:pPr marL="0" lvl="0" indent="0" algn="just" defTabSz="914377" rtl="0" eaLnBrk="1" latinLnBrk="0" hangingPunct="1">
              <a:lnSpc>
                <a:spcPct val="90000"/>
              </a:lnSpc>
              <a:spcBef>
                <a:spcPts val="1000"/>
              </a:spcBef>
              <a:buFont typeface="Arial" panose="020B0604020202020204" pitchFamily="34" charset="0"/>
              <a:buNone/>
            </a:pPr>
            <a:r>
              <a:rPr lang="en-US" dirty="0"/>
              <a:t>Content goes here (text / image / diagram / video). Make sure all media/graphics fit the column width, for better display results. </a:t>
            </a:r>
          </a:p>
        </p:txBody>
      </p:sp>
      <p:sp>
        <p:nvSpPr>
          <p:cNvPr id="8" name="Content Placeholder 3"/>
          <p:cNvSpPr>
            <a:spLocks noGrp="1"/>
          </p:cNvSpPr>
          <p:nvPr>
            <p:ph sz="quarter" idx="12" hasCustomPrompt="1"/>
          </p:nvPr>
        </p:nvSpPr>
        <p:spPr>
          <a:xfrm>
            <a:off x="6131377" y="1462684"/>
            <a:ext cx="5910944" cy="5313673"/>
          </a:xfrm>
          <a:prstGeom prst="rect">
            <a:avLst/>
          </a:prstGeom>
        </p:spPr>
        <p:txBody>
          <a:bodyPr/>
          <a:lstStyle>
            <a:lvl1pPr>
              <a:defRPr lang="en-US" sz="1600" kern="1200" dirty="0" smtClean="0">
                <a:solidFill>
                  <a:schemeClr val="tx1"/>
                </a:solidFill>
                <a:latin typeface="+mn-lt"/>
                <a:ea typeface="Open Sans Light" panose="020B0306030504020204" pitchFamily="34" charset="0"/>
                <a:cs typeface="Open Sans Light" panose="020B0306030504020204" pitchFamily="34" charset="0"/>
              </a:defRPr>
            </a:lvl1pPr>
            <a:lvl2pPr>
              <a:defRPr sz="2200"/>
            </a:lvl2pPr>
            <a:lvl3pPr>
              <a:defRPr sz="2200"/>
            </a:lvl3pPr>
            <a:lvl4pPr>
              <a:defRPr sz="2200"/>
            </a:lvl4pPr>
            <a:lvl5pPr>
              <a:defRPr sz="2200"/>
            </a:lvl5pPr>
          </a:lstStyle>
          <a:p>
            <a:pPr marL="0" lvl="0" indent="0" algn="just" defTabSz="914377" rtl="0" eaLnBrk="1" latinLnBrk="0" hangingPunct="1">
              <a:lnSpc>
                <a:spcPct val="90000"/>
              </a:lnSpc>
              <a:spcBef>
                <a:spcPts val="1000"/>
              </a:spcBef>
              <a:buFont typeface="Arial" panose="020B0604020202020204" pitchFamily="34" charset="0"/>
              <a:buNone/>
            </a:pPr>
            <a:r>
              <a:rPr lang="en-US" dirty="0"/>
              <a:t>Content goes here (text / image / diagram / video). Make sure all media/graphics fit the column width, for better display results. </a:t>
            </a:r>
          </a:p>
        </p:txBody>
      </p:sp>
      <p:sp>
        <p:nvSpPr>
          <p:cNvPr id="10" name="Text Placeholder 9"/>
          <p:cNvSpPr>
            <a:spLocks noGrp="1"/>
          </p:cNvSpPr>
          <p:nvPr>
            <p:ph type="body" sz="quarter" idx="10" hasCustomPrompt="1"/>
          </p:nvPr>
        </p:nvSpPr>
        <p:spPr>
          <a:xfrm>
            <a:off x="97970" y="854672"/>
            <a:ext cx="11944351" cy="550862"/>
          </a:xfrm>
          <a:prstGeom prst="rect">
            <a:avLst/>
          </a:prstGeom>
          <a:noFill/>
        </p:spPr>
        <p:txBody>
          <a:bodyPr anchor="ctr" anchorCtr="0"/>
          <a:lstStyle>
            <a:lvl1pPr>
              <a:defRPr lang="el-GR" sz="2000" b="1" kern="1200" baseline="0" dirty="0">
                <a:solidFill>
                  <a:schemeClr val="accent2"/>
                </a:solidFill>
                <a:latin typeface="+mj-lt"/>
                <a:ea typeface="+mn-ea"/>
                <a:cs typeface="+mn-cs"/>
              </a:defRPr>
            </a:lvl1pPr>
          </a:lstStyle>
          <a:p>
            <a:pPr lvl="0"/>
            <a:r>
              <a:rPr lang="en-US" dirty="0"/>
              <a:t>Subtitle title goes here</a:t>
            </a:r>
            <a:endParaRPr lang="el-GR" dirty="0"/>
          </a:p>
        </p:txBody>
      </p:sp>
    </p:spTree>
    <p:extLst>
      <p:ext uri="{BB962C8B-B14F-4D97-AF65-F5344CB8AC3E}">
        <p14:creationId xmlns:p14="http://schemas.microsoft.com/office/powerpoint/2010/main" val="1536706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920711" y="169389"/>
            <a:ext cx="909339" cy="977268"/>
          </a:xfrm>
          <a:prstGeom prst="rect">
            <a:avLst/>
          </a:prstGeom>
        </p:spPr>
      </p:pic>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32127" y="6188473"/>
            <a:ext cx="2281165" cy="469502"/>
          </a:xfrm>
          <a:prstGeom prst="rect">
            <a:avLst/>
          </a:prstGeom>
        </p:spPr>
      </p:pic>
      <p:sp>
        <p:nvSpPr>
          <p:cNvPr id="11" name="TextBox 10"/>
          <p:cNvSpPr txBox="1"/>
          <p:nvPr userDrawn="1"/>
        </p:nvSpPr>
        <p:spPr>
          <a:xfrm>
            <a:off x="3313292" y="6150114"/>
            <a:ext cx="7753350" cy="707886"/>
          </a:xfrm>
          <a:prstGeom prst="rect">
            <a:avLst/>
          </a:prstGeom>
          <a:noFill/>
          <a:ln>
            <a:noFill/>
          </a:ln>
        </p:spPr>
        <p:txBody>
          <a:bodyPr wrap="square" rtlCol="0">
            <a:spAutoFit/>
          </a:bodyPr>
          <a:lstStyle/>
          <a:p>
            <a:r>
              <a:rPr lang="en-US" sz="1000" dirty="0"/>
              <a:t>This project has been funded with support from the European Commission. This publication reflects the views only of the author, and the Commission cannot be held responsible for any use which may be made of the information contained therein. </a:t>
            </a:r>
          </a:p>
          <a:p>
            <a:r>
              <a:rPr lang="en-US" sz="1000" dirty="0"/>
              <a:t>Project Number: KA203-E0B7E0F2</a:t>
            </a:r>
          </a:p>
          <a:p>
            <a:endParaRPr lang="en-US" sz="1000" dirty="0"/>
          </a:p>
        </p:txBody>
      </p:sp>
      <p:sp>
        <p:nvSpPr>
          <p:cNvPr id="14" name="Title 1"/>
          <p:cNvSpPr>
            <a:spLocks noGrp="1"/>
          </p:cNvSpPr>
          <p:nvPr>
            <p:ph type="ctrTitle" hasCustomPrompt="1"/>
          </p:nvPr>
        </p:nvSpPr>
        <p:spPr>
          <a:xfrm>
            <a:off x="5099910" y="1652860"/>
            <a:ext cx="5195207" cy="1334065"/>
          </a:xfrm>
          <a:prstGeom prst="rect">
            <a:avLst/>
          </a:prstGeom>
          <a:noFill/>
        </p:spPr>
        <p:txBody>
          <a:bodyPr anchor="ctr">
            <a:normAutofit/>
          </a:bodyPr>
          <a:lstStyle>
            <a:lvl1pPr algn="l">
              <a:defRPr sz="2000" b="1">
                <a:solidFill>
                  <a:schemeClr val="accent1"/>
                </a:solidFill>
                <a:latin typeface="+mn-lt"/>
                <a:ea typeface="Roboto Slab" pitchFamily="2" charset="0"/>
              </a:defRPr>
            </a:lvl1pPr>
          </a:lstStyle>
          <a:p>
            <a:r>
              <a:rPr lang="en-US" dirty="0"/>
              <a:t>Presentation title here</a:t>
            </a:r>
            <a:endParaRPr lang="el-GR" dirty="0"/>
          </a:p>
        </p:txBody>
      </p:sp>
      <p:sp>
        <p:nvSpPr>
          <p:cNvPr id="15" name="Subtitle 2"/>
          <p:cNvSpPr>
            <a:spLocks noGrp="1"/>
          </p:cNvSpPr>
          <p:nvPr>
            <p:ph type="subTitle" idx="1" hasCustomPrompt="1"/>
          </p:nvPr>
        </p:nvSpPr>
        <p:spPr>
          <a:xfrm>
            <a:off x="5116262" y="3157937"/>
            <a:ext cx="5178855" cy="1292830"/>
          </a:xfrm>
          <a:noFill/>
        </p:spPr>
        <p:txBody>
          <a:bodyPr anchor="ctr">
            <a:normAutofit/>
          </a:bodyPr>
          <a:lstStyle>
            <a:lvl1pPr marL="0" indent="0" algn="l">
              <a:buNone/>
              <a:defRPr sz="1600" b="0" i="1" baseline="0">
                <a:solidFill>
                  <a:schemeClr val="accent2"/>
                </a:solidFill>
                <a:latin typeface="+mn-lt"/>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Subtitle goes here</a:t>
            </a:r>
            <a:endParaRPr lang="el-GR" dirty="0"/>
          </a:p>
        </p:txBody>
      </p:sp>
      <p:sp>
        <p:nvSpPr>
          <p:cNvPr id="17" name="Rectangle 16"/>
          <p:cNvSpPr/>
          <p:nvPr userDrawn="1"/>
        </p:nvSpPr>
        <p:spPr>
          <a:xfrm rot="5400000" flipV="1">
            <a:off x="3370852" y="3032811"/>
            <a:ext cx="2870932" cy="4571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2" name="Picture 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74039" y="813784"/>
            <a:ext cx="5909425" cy="4026012"/>
          </a:xfrm>
          <a:prstGeom prst="rect">
            <a:avLst/>
          </a:prstGeom>
        </p:spPr>
      </p:pic>
    </p:spTree>
    <p:extLst>
      <p:ext uri="{BB962C8B-B14F-4D97-AF65-F5344CB8AC3E}">
        <p14:creationId xmlns:p14="http://schemas.microsoft.com/office/powerpoint/2010/main" val="547020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5" name="Title 1"/>
          <p:cNvSpPr>
            <a:spLocks noGrp="1"/>
          </p:cNvSpPr>
          <p:nvPr>
            <p:ph type="ctrTitle" hasCustomPrompt="1"/>
          </p:nvPr>
        </p:nvSpPr>
        <p:spPr>
          <a:xfrm>
            <a:off x="2179865" y="2937536"/>
            <a:ext cx="7832271" cy="1600197"/>
          </a:xfrm>
          <a:prstGeom prst="rect">
            <a:avLst/>
          </a:prstGeom>
        </p:spPr>
        <p:txBody>
          <a:bodyPr anchor="ctr">
            <a:normAutofit/>
          </a:bodyPr>
          <a:lstStyle>
            <a:lvl1pPr algn="ctr">
              <a:defRPr sz="2000" b="1">
                <a:solidFill>
                  <a:schemeClr val="accent4"/>
                </a:solidFill>
                <a:latin typeface="+mn-lt"/>
                <a:ea typeface="Roboto Slab" pitchFamily="2" charset="0"/>
              </a:defRPr>
            </a:lvl1pPr>
          </a:lstStyle>
          <a:p>
            <a:r>
              <a:rPr lang="en-US" dirty="0"/>
              <a:t>End Slide</a:t>
            </a:r>
            <a:endParaRPr lang="el-GR"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86350" y="805606"/>
            <a:ext cx="1848034" cy="1986085"/>
          </a:xfrm>
          <a:prstGeom prst="rect">
            <a:avLst/>
          </a:prstGeom>
        </p:spPr>
      </p:pic>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32127" y="6188473"/>
            <a:ext cx="2281165" cy="469502"/>
          </a:xfrm>
          <a:prstGeom prst="rect">
            <a:avLst/>
          </a:prstGeom>
        </p:spPr>
      </p:pic>
      <p:sp>
        <p:nvSpPr>
          <p:cNvPr id="9" name="TextBox 8"/>
          <p:cNvSpPr txBox="1"/>
          <p:nvPr userDrawn="1"/>
        </p:nvSpPr>
        <p:spPr>
          <a:xfrm>
            <a:off x="3313292" y="6150114"/>
            <a:ext cx="7753350" cy="553998"/>
          </a:xfrm>
          <a:prstGeom prst="rect">
            <a:avLst/>
          </a:prstGeom>
          <a:noFill/>
          <a:ln>
            <a:noFill/>
          </a:ln>
        </p:spPr>
        <p:txBody>
          <a:bodyPr wrap="square" rtlCol="0">
            <a:spAutoFit/>
          </a:bodyPr>
          <a:lstStyle/>
          <a:p>
            <a:r>
              <a:rPr lang="en-US" sz="1000" dirty="0"/>
              <a:t>This project has been funded with support from the European Commission. This publication reflects the views only of the author, and the Commission cannot be held responsible for any use which may be made of the information contained therein. </a:t>
            </a:r>
          </a:p>
          <a:p>
            <a:r>
              <a:rPr lang="en-US" sz="1000" dirty="0"/>
              <a:t>Project Number: KA203-E0B7E0F2</a:t>
            </a:r>
          </a:p>
        </p:txBody>
      </p:sp>
      <p:sp>
        <p:nvSpPr>
          <p:cNvPr id="10" name="Rectangle 9"/>
          <p:cNvSpPr/>
          <p:nvPr userDrawn="1"/>
        </p:nvSpPr>
        <p:spPr>
          <a:xfrm rot="10800000" flipV="1">
            <a:off x="2172707" y="2913643"/>
            <a:ext cx="7839428" cy="457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4822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4" name="Rectangle 3"/>
          <p:cNvSpPr/>
          <p:nvPr userDrawn="1"/>
        </p:nvSpPr>
        <p:spPr>
          <a:xfrm>
            <a:off x="0" y="0"/>
            <a:ext cx="12192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p:cNvSpPr>
            <a:spLocks noGrp="1"/>
          </p:cNvSpPr>
          <p:nvPr>
            <p:ph type="ctrTitle" hasCustomPrompt="1"/>
          </p:nvPr>
        </p:nvSpPr>
        <p:spPr>
          <a:xfrm>
            <a:off x="2179865" y="2774849"/>
            <a:ext cx="7832271" cy="1600197"/>
          </a:xfrm>
          <a:prstGeom prst="rect">
            <a:avLst/>
          </a:prstGeom>
        </p:spPr>
        <p:txBody>
          <a:bodyPr anchor="ctr">
            <a:normAutofit/>
          </a:bodyPr>
          <a:lstStyle>
            <a:lvl1pPr algn="ctr">
              <a:defRPr sz="2000" b="1">
                <a:solidFill>
                  <a:schemeClr val="accent3"/>
                </a:solidFill>
                <a:latin typeface="+mn-lt"/>
                <a:ea typeface="Roboto Slab" pitchFamily="2" charset="0"/>
              </a:defRPr>
            </a:lvl1pPr>
          </a:lstStyle>
          <a:p>
            <a:r>
              <a:rPr lang="en-US" dirty="0"/>
              <a:t>Divider Slide</a:t>
            </a:r>
            <a:endParaRPr lang="el-GR" dirty="0"/>
          </a:p>
        </p:txBody>
      </p:sp>
      <p:sp>
        <p:nvSpPr>
          <p:cNvPr id="6" name="Rectangle 5"/>
          <p:cNvSpPr/>
          <p:nvPr userDrawn="1"/>
        </p:nvSpPr>
        <p:spPr>
          <a:xfrm rot="10800000" flipV="1">
            <a:off x="2172708" y="2774849"/>
            <a:ext cx="7839428" cy="4571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099025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0" y="0"/>
            <a:ext cx="12192000" cy="797521"/>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latin typeface="Open Sans" panose="020B0606030504020204" pitchFamily="34" charset="0"/>
              <a:ea typeface="Open Sans" panose="020B0606030504020204" pitchFamily="34" charset="0"/>
              <a:cs typeface="Open Sans" panose="020B0606030504020204" pitchFamily="34" charset="0"/>
            </a:endParaRPr>
          </a:p>
        </p:txBody>
      </p:sp>
      <p:sp>
        <p:nvSpPr>
          <p:cNvPr id="8" name="Title Placeholder 7"/>
          <p:cNvSpPr>
            <a:spLocks noGrp="1"/>
          </p:cNvSpPr>
          <p:nvPr>
            <p:ph type="title"/>
          </p:nvPr>
        </p:nvSpPr>
        <p:spPr>
          <a:xfrm>
            <a:off x="97970" y="81642"/>
            <a:ext cx="11944351" cy="715879"/>
          </a:xfrm>
          <a:prstGeom prst="rect">
            <a:avLst/>
          </a:prstGeom>
        </p:spPr>
        <p:txBody>
          <a:bodyPr vert="horz" lIns="54000" tIns="54000" rIns="54000" bIns="54000" rtlCol="0" anchor="ctr">
            <a:noAutofit/>
          </a:bodyPr>
          <a:lstStyle/>
          <a:p>
            <a:r>
              <a:rPr lang="en-US" dirty="0"/>
              <a:t>Slide title goes here</a:t>
            </a:r>
            <a:endParaRPr lang="el-GR" dirty="0"/>
          </a:p>
        </p:txBody>
      </p:sp>
    </p:spTree>
    <p:extLst>
      <p:ext uri="{BB962C8B-B14F-4D97-AF65-F5344CB8AC3E}">
        <p14:creationId xmlns:p14="http://schemas.microsoft.com/office/powerpoint/2010/main" val="1960187723"/>
      </p:ext>
    </p:extLst>
  </p:cSld>
  <p:clrMap bg1="dk1" tx1="lt1" bg2="dk2" tx2="lt2" accent1="accent1" accent2="accent2" accent3="accent3" accent4="accent4" accent5="accent5" accent6="accent6" hlink="hlink" folHlink="folHlink"/>
  <p:sldLayoutIdLst>
    <p:sldLayoutId id="2147483672" r:id="rId1"/>
    <p:sldLayoutId id="2147483669" r:id="rId2"/>
    <p:sldLayoutId id="2147483671" r:id="rId3"/>
    <p:sldLayoutId id="2147483651" r:id="rId4"/>
  </p:sldLayoutIdLst>
  <p:txStyles>
    <p:titleStyle>
      <a:lvl1pPr algn="l" defTabSz="914377" rtl="0" eaLnBrk="1" latinLnBrk="0" hangingPunct="1">
        <a:lnSpc>
          <a:spcPct val="90000"/>
        </a:lnSpc>
        <a:spcBef>
          <a:spcPct val="0"/>
        </a:spcBef>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p:titleStyle>
    <p:bodyStyle>
      <a:lvl1pPr marL="0" indent="0" algn="just" defTabSz="914377" rtl="0" eaLnBrk="1" latinLnBrk="0" hangingPunct="1">
        <a:lnSpc>
          <a:spcPct val="90000"/>
        </a:lnSpc>
        <a:spcBef>
          <a:spcPts val="1000"/>
        </a:spcBef>
        <a:buFont typeface="Arial" panose="020B0604020202020204" pitchFamily="34" charset="0"/>
        <a:buNone/>
        <a:defRPr sz="2200" kern="1200">
          <a:solidFill>
            <a:schemeClr val="bg2"/>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337E3F-619A-4FE2-911C-A15E83A2AF93}" type="datetimeFigureOut">
              <a:rPr lang="el-GR" smtClean="0"/>
              <a:t>1/9/2022</a:t>
            </a:fld>
            <a:endParaRPr lang="el-GR"/>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04BC8F-6DF6-4A9D-AD1E-91493831B921}" type="slidenum">
              <a:rPr lang="el-GR" smtClean="0"/>
              <a:t>‹#›</a:t>
            </a:fld>
            <a:endParaRPr lang="el-GR"/>
          </a:p>
        </p:txBody>
      </p:sp>
    </p:spTree>
    <p:extLst>
      <p:ext uri="{BB962C8B-B14F-4D97-AF65-F5344CB8AC3E}">
        <p14:creationId xmlns:p14="http://schemas.microsoft.com/office/powerpoint/2010/main" val="569144641"/>
      </p:ext>
    </p:extLst>
  </p:cSld>
  <p:clrMap bg1="dk1" tx1="lt1" bg2="dk2" tx2="lt2" accent1="accent1" accent2="accent2" accent3="accent3" accent4="accent4" accent5="accent5" accent6="accent6" hlink="hlink" folHlink="folHlink"/>
  <p:sldLayoutIdLst>
    <p:sldLayoutId id="2147483649" r:id="rId1"/>
    <p:sldLayoutId id="2147483687" r:id="rId2"/>
    <p:sldLayoutId id="2147483688" r:id="rId3"/>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F2817-E9E5-4CDB-A0EE-AEA65A111240}"/>
              </a:ext>
            </a:extLst>
          </p:cNvPr>
          <p:cNvSpPr>
            <a:spLocks noGrp="1"/>
          </p:cNvSpPr>
          <p:nvPr>
            <p:ph type="title"/>
          </p:nvPr>
        </p:nvSpPr>
        <p:spPr>
          <a:xfrm>
            <a:off x="0" y="81642"/>
            <a:ext cx="12042321" cy="715879"/>
          </a:xfrm>
        </p:spPr>
        <p:txBody>
          <a:bodyPr/>
          <a:lstStyle/>
          <a:p>
            <a:pPr algn="ctr"/>
            <a:r>
              <a:rPr lang="fi-FI" sz="2800" b="1" dirty="0" err="1"/>
              <a:t>Inclusive</a:t>
            </a:r>
            <a:r>
              <a:rPr lang="fi-FI" sz="2800" b="1" dirty="0"/>
              <a:t> </a:t>
            </a:r>
            <a:r>
              <a:rPr lang="fi-FI" sz="2800" b="1" dirty="0" err="1"/>
              <a:t>Higher</a:t>
            </a:r>
            <a:r>
              <a:rPr lang="fi-FI" sz="2800" b="1" dirty="0"/>
              <a:t> </a:t>
            </a:r>
            <a:r>
              <a:rPr lang="fi-FI" sz="2800" b="1" dirty="0" err="1"/>
              <a:t>Education</a:t>
            </a:r>
            <a:r>
              <a:rPr lang="fi-FI" sz="2800" b="1" dirty="0"/>
              <a:t> </a:t>
            </a:r>
            <a:r>
              <a:rPr lang="fi-FI" sz="2800" b="1" dirty="0" err="1"/>
              <a:t>Canvas</a:t>
            </a:r>
            <a:endParaRPr lang="en-FI" dirty="0"/>
          </a:p>
        </p:txBody>
      </p:sp>
      <p:sp>
        <p:nvSpPr>
          <p:cNvPr id="3" name="Text Placeholder 2">
            <a:extLst>
              <a:ext uri="{FF2B5EF4-FFF2-40B4-BE49-F238E27FC236}">
                <a16:creationId xmlns:a16="http://schemas.microsoft.com/office/drawing/2014/main" id="{52FCEA17-C463-4523-BEFF-B8C04ADF0286}"/>
              </a:ext>
            </a:extLst>
          </p:cNvPr>
          <p:cNvSpPr>
            <a:spLocks noGrp="1"/>
          </p:cNvSpPr>
          <p:nvPr>
            <p:ph type="body" sz="quarter" idx="10"/>
          </p:nvPr>
        </p:nvSpPr>
        <p:spPr/>
        <p:txBody>
          <a:bodyPr/>
          <a:lstStyle/>
          <a:p>
            <a:pPr algn="ctr"/>
            <a:r>
              <a:rPr lang="en-CA" dirty="0"/>
              <a:t>Tool description</a:t>
            </a:r>
          </a:p>
        </p:txBody>
      </p:sp>
      <p:sp>
        <p:nvSpPr>
          <p:cNvPr id="4" name="Content Placeholder 3">
            <a:extLst>
              <a:ext uri="{FF2B5EF4-FFF2-40B4-BE49-F238E27FC236}">
                <a16:creationId xmlns:a16="http://schemas.microsoft.com/office/drawing/2014/main" id="{BE2BDAC5-B84A-49CA-87BB-64AB927AFCC6}"/>
              </a:ext>
            </a:extLst>
          </p:cNvPr>
          <p:cNvSpPr>
            <a:spLocks noGrp="1"/>
          </p:cNvSpPr>
          <p:nvPr>
            <p:ph sz="quarter" idx="12"/>
          </p:nvPr>
        </p:nvSpPr>
        <p:spPr>
          <a:xfrm>
            <a:off x="97971" y="1462685"/>
            <a:ext cx="11944350" cy="2041415"/>
          </a:xfrm>
        </p:spPr>
        <p:txBody>
          <a:bodyPr/>
          <a:lstStyle/>
          <a:p>
            <a:r>
              <a:rPr lang="en-CA" sz="1400" dirty="0">
                <a:solidFill>
                  <a:schemeClr val="bg2">
                    <a:lumMod val="10000"/>
                  </a:schemeClr>
                </a:solidFill>
              </a:rPr>
              <a:t>The Inclusive Higher Education Canvas is a visualisation tool that provides a holistic overview of the key aspects of an inclusive higher education institution. The Canvas is organised in 9 puzzle pieces which represent the 3 core dimensions of Inclusive Higher Education framework (policies, practices, and accessibility). Each dimension consists of 3 standards which guide discussions and analysis of the inclusive profile of a higher education institution:</a:t>
            </a:r>
          </a:p>
          <a:p>
            <a:r>
              <a:rPr lang="en-CA" sz="1400" dirty="0">
                <a:solidFill>
                  <a:schemeClr val="bg2">
                    <a:lumMod val="10000"/>
                  </a:schemeClr>
                </a:solidFill>
              </a:rPr>
              <a:t>A. Policies: National level, Regional level, University level</a:t>
            </a:r>
          </a:p>
          <a:p>
            <a:r>
              <a:rPr lang="en-CA" sz="1400" dirty="0">
                <a:solidFill>
                  <a:schemeClr val="bg2">
                    <a:lumMod val="10000"/>
                  </a:schemeClr>
                </a:solidFill>
              </a:rPr>
              <a:t>B. Practices: Administration, Curriculum, Teaching and Learning</a:t>
            </a:r>
          </a:p>
          <a:p>
            <a:r>
              <a:rPr lang="en-CA" sz="1400" dirty="0">
                <a:solidFill>
                  <a:schemeClr val="bg2">
                    <a:lumMod val="10000"/>
                  </a:schemeClr>
                </a:solidFill>
              </a:rPr>
              <a:t>C. Accessibility: Physical, Digital,  Social and Attitudinal </a:t>
            </a:r>
          </a:p>
        </p:txBody>
      </p:sp>
      <p:pic>
        <p:nvPicPr>
          <p:cNvPr id="6" name="Picture 5" descr="A picture containing text, businesscard&#10;&#10;Description automatically generated">
            <a:extLst>
              <a:ext uri="{FF2B5EF4-FFF2-40B4-BE49-F238E27FC236}">
                <a16:creationId xmlns:a16="http://schemas.microsoft.com/office/drawing/2014/main" id="{6A0FB17B-3865-43D5-AF47-AF78A8F454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77897" y="11507"/>
            <a:ext cx="714103" cy="806245"/>
          </a:xfrm>
          <a:prstGeom prst="rect">
            <a:avLst/>
          </a:prstGeom>
        </p:spPr>
      </p:pic>
      <p:sp>
        <p:nvSpPr>
          <p:cNvPr id="9" name="Text Placeholder 2">
            <a:extLst>
              <a:ext uri="{FF2B5EF4-FFF2-40B4-BE49-F238E27FC236}">
                <a16:creationId xmlns:a16="http://schemas.microsoft.com/office/drawing/2014/main" id="{0890C024-9127-4703-A314-3B91669ED246}"/>
              </a:ext>
            </a:extLst>
          </p:cNvPr>
          <p:cNvSpPr txBox="1">
            <a:spLocks/>
          </p:cNvSpPr>
          <p:nvPr/>
        </p:nvSpPr>
        <p:spPr>
          <a:xfrm>
            <a:off x="123824" y="3148070"/>
            <a:ext cx="11944351" cy="550862"/>
          </a:xfrm>
          <a:prstGeom prst="rect">
            <a:avLst/>
          </a:prstGeom>
          <a:noFill/>
        </p:spPr>
        <p:txBody>
          <a:bodyPr anchor="ctr" anchorCtr="0"/>
          <a:lstStyle>
            <a:lvl1pPr marL="0" indent="0" algn="just" defTabSz="914377" rtl="0" eaLnBrk="1" latinLnBrk="0" hangingPunct="1">
              <a:lnSpc>
                <a:spcPct val="90000"/>
              </a:lnSpc>
              <a:spcBef>
                <a:spcPts val="1000"/>
              </a:spcBef>
              <a:buFont typeface="Arial" panose="020B0604020202020204" pitchFamily="34" charset="0"/>
              <a:buNone/>
              <a:defRPr sz="2000" b="1" kern="1200" baseline="0">
                <a:solidFill>
                  <a:schemeClr val="accent2"/>
                </a:solidFill>
                <a:latin typeface="+mj-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CA" dirty="0"/>
              <a:t>How to use it</a:t>
            </a:r>
          </a:p>
        </p:txBody>
      </p:sp>
      <p:sp>
        <p:nvSpPr>
          <p:cNvPr id="10" name="Content Placeholder 3">
            <a:extLst>
              <a:ext uri="{FF2B5EF4-FFF2-40B4-BE49-F238E27FC236}">
                <a16:creationId xmlns:a16="http://schemas.microsoft.com/office/drawing/2014/main" id="{05C4190C-A915-4515-BE25-6756EE62BB1A}"/>
              </a:ext>
            </a:extLst>
          </p:cNvPr>
          <p:cNvSpPr txBox="1">
            <a:spLocks/>
          </p:cNvSpPr>
          <p:nvPr/>
        </p:nvSpPr>
        <p:spPr>
          <a:xfrm>
            <a:off x="97970" y="3677415"/>
            <a:ext cx="11944350" cy="2955472"/>
          </a:xfrm>
          <a:prstGeom prst="rect">
            <a:avLst/>
          </a:prstGeom>
        </p:spPr>
        <p:txBody>
          <a:bodyPr/>
          <a:lstStyle>
            <a:lvl1pPr marL="0" indent="0" algn="just" defTabSz="914377" rtl="0" eaLnBrk="1" latinLnBrk="0" hangingPunct="1">
              <a:lnSpc>
                <a:spcPct val="90000"/>
              </a:lnSpc>
              <a:spcBef>
                <a:spcPts val="1000"/>
              </a:spcBef>
              <a:buFont typeface="Arial" panose="020B0604020202020204" pitchFamily="34" charset="0"/>
              <a:buNone/>
              <a:defRPr lang="en-US" sz="1600" kern="1200" dirty="0" smtClean="0">
                <a:solidFill>
                  <a:schemeClr val="tx1"/>
                </a:solidFill>
                <a:latin typeface="+mn-lt"/>
                <a:ea typeface="Open Sans Light" panose="020B0306030504020204" pitchFamily="34" charset="0"/>
                <a:cs typeface="Open Sans Light" panose="020B0306030504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CA" sz="1400" dirty="0">
                <a:solidFill>
                  <a:schemeClr val="bg2">
                    <a:lumMod val="10000"/>
                  </a:schemeClr>
                </a:solidFill>
              </a:rPr>
              <a:t>Optimally, the Inclusive Higher Education Canvas is used after going through the Checklist and to help you reflect on the different pieces make sure to check the </a:t>
            </a:r>
            <a:r>
              <a:rPr lang="en-CA" sz="1400" dirty="0" err="1">
                <a:solidFill>
                  <a:schemeClr val="bg2">
                    <a:lumMod val="10000"/>
                  </a:schemeClr>
                </a:solidFill>
              </a:rPr>
              <a:t>InclusiveHE</a:t>
            </a:r>
            <a:r>
              <a:rPr lang="en-CA" sz="1400" dirty="0">
                <a:solidFill>
                  <a:schemeClr val="bg2">
                    <a:lumMod val="10000"/>
                  </a:schemeClr>
                </a:solidFill>
              </a:rPr>
              <a:t> framework. </a:t>
            </a:r>
          </a:p>
          <a:p>
            <a:pPr marL="285750" indent="-285750">
              <a:buFont typeface="Wingdings" panose="05000000000000000000" pitchFamily="2" charset="2"/>
              <a:buChar char="q"/>
            </a:pPr>
            <a:r>
              <a:rPr lang="en-CA" sz="1400" dirty="0">
                <a:solidFill>
                  <a:schemeClr val="bg2">
                    <a:lumMod val="10000"/>
                  </a:schemeClr>
                </a:solidFill>
              </a:rPr>
              <a:t>Step 1: Print the </a:t>
            </a:r>
            <a:r>
              <a:rPr lang="en-CA" sz="1400" dirty="0" smtClean="0">
                <a:solidFill>
                  <a:schemeClr val="bg2">
                    <a:lumMod val="10000"/>
                  </a:schemeClr>
                </a:solidFill>
              </a:rPr>
              <a:t>canvas or use the </a:t>
            </a:r>
            <a:r>
              <a:rPr lang="en-CA" sz="1400" dirty="0" err="1" smtClean="0">
                <a:solidFill>
                  <a:schemeClr val="bg2">
                    <a:lumMod val="10000"/>
                  </a:schemeClr>
                </a:solidFill>
              </a:rPr>
              <a:t>powerpoint</a:t>
            </a:r>
            <a:r>
              <a:rPr lang="en-CA" sz="1400" dirty="0">
                <a:solidFill>
                  <a:schemeClr val="bg2">
                    <a:lumMod val="10000"/>
                  </a:schemeClr>
                </a:solidFill>
              </a:rPr>
              <a:t>.</a:t>
            </a:r>
          </a:p>
          <a:p>
            <a:pPr marL="285750" indent="-285750">
              <a:buFont typeface="Wingdings" panose="05000000000000000000" pitchFamily="2" charset="2"/>
              <a:buChar char="q"/>
            </a:pPr>
            <a:r>
              <a:rPr lang="en-CA" sz="1400" dirty="0">
                <a:solidFill>
                  <a:schemeClr val="bg2">
                    <a:lumMod val="10000"/>
                  </a:schemeClr>
                </a:solidFill>
              </a:rPr>
              <a:t>Step 2: Individually or in teams reflect on each dimension (puzzle piece) and how you can improve it (you can go through all the dimensions or focus on the dimension that the Checklist has indicated as most urgent)</a:t>
            </a:r>
          </a:p>
          <a:p>
            <a:pPr marL="285750" indent="-285750">
              <a:buFont typeface="Wingdings" panose="05000000000000000000" pitchFamily="2" charset="2"/>
              <a:buChar char="q"/>
            </a:pPr>
            <a:r>
              <a:rPr lang="en-CA" sz="1400" dirty="0">
                <a:solidFill>
                  <a:schemeClr val="bg2">
                    <a:lumMod val="10000"/>
                  </a:schemeClr>
                </a:solidFill>
              </a:rPr>
              <a:t>Step 3: Use markers and Post It notes </a:t>
            </a:r>
            <a:r>
              <a:rPr lang="en-CA" sz="1400" dirty="0" smtClean="0">
                <a:solidFill>
                  <a:schemeClr val="bg2">
                    <a:lumMod val="10000"/>
                  </a:schemeClr>
                </a:solidFill>
              </a:rPr>
              <a:t>to </a:t>
            </a:r>
            <a:r>
              <a:rPr lang="en-CA" sz="1400" dirty="0">
                <a:solidFill>
                  <a:schemeClr val="bg2">
                    <a:lumMod val="10000"/>
                  </a:schemeClr>
                </a:solidFill>
              </a:rPr>
              <a:t>document the results of your </a:t>
            </a:r>
            <a:r>
              <a:rPr lang="en-CA" sz="1400" dirty="0" smtClean="0">
                <a:solidFill>
                  <a:schemeClr val="bg2">
                    <a:lumMod val="10000"/>
                  </a:schemeClr>
                </a:solidFill>
              </a:rPr>
              <a:t>discussion or write in the puzzle pieces in the </a:t>
            </a:r>
            <a:r>
              <a:rPr lang="en-CA" sz="1400" dirty="0" err="1" smtClean="0">
                <a:solidFill>
                  <a:schemeClr val="bg2">
                    <a:lumMod val="10000"/>
                  </a:schemeClr>
                </a:solidFill>
              </a:rPr>
              <a:t>powerpoint</a:t>
            </a:r>
            <a:r>
              <a:rPr lang="en-CA" sz="1400" smtClean="0">
                <a:solidFill>
                  <a:schemeClr val="bg2">
                    <a:lumMod val="10000"/>
                  </a:schemeClr>
                </a:solidFill>
              </a:rPr>
              <a:t> slide.</a:t>
            </a:r>
            <a:endParaRPr lang="en-CA" sz="1400" dirty="0">
              <a:solidFill>
                <a:schemeClr val="bg2">
                  <a:lumMod val="10000"/>
                </a:schemeClr>
              </a:solidFill>
            </a:endParaRPr>
          </a:p>
          <a:p>
            <a:pPr marL="285750" indent="-285750">
              <a:buFont typeface="Wingdings" panose="05000000000000000000" pitchFamily="2" charset="2"/>
              <a:buChar char="q"/>
            </a:pPr>
            <a:r>
              <a:rPr lang="en-CA" sz="1400" dirty="0">
                <a:solidFill>
                  <a:schemeClr val="bg2">
                    <a:lumMod val="10000"/>
                  </a:schemeClr>
                </a:solidFill>
              </a:rPr>
              <a:t>Step 4: After filling each puzzle piece, discuss the whole canvas and concentrate on its consistency</a:t>
            </a:r>
          </a:p>
          <a:p>
            <a:pPr marL="285750" indent="-285750">
              <a:buFont typeface="Wingdings" panose="05000000000000000000" pitchFamily="2" charset="2"/>
              <a:buChar char="q"/>
            </a:pPr>
            <a:r>
              <a:rPr lang="en-CA" sz="1400" dirty="0">
                <a:solidFill>
                  <a:schemeClr val="bg2">
                    <a:lumMod val="10000"/>
                  </a:schemeClr>
                </a:solidFill>
              </a:rPr>
              <a:t>Step 5: Use the Inclusive Strategy Worksheet to list next steps, milestones and timeframes</a:t>
            </a:r>
          </a:p>
        </p:txBody>
      </p:sp>
      <p:pic>
        <p:nvPicPr>
          <p:cNvPr id="8" name="Picture 7">
            <a:extLst>
              <a:ext uri="{FF2B5EF4-FFF2-40B4-BE49-F238E27FC236}">
                <a16:creationId xmlns:a16="http://schemas.microsoft.com/office/drawing/2014/main" id="{B954306D-BF3E-47F5-BA52-F2C5FC16E92E}"/>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2378931" y="6430450"/>
            <a:ext cx="1533525" cy="315595"/>
          </a:xfrm>
          <a:prstGeom prst="rect">
            <a:avLst/>
          </a:prstGeom>
        </p:spPr>
      </p:pic>
      <p:sp>
        <p:nvSpPr>
          <p:cNvPr id="11" name="TextBox 10">
            <a:extLst>
              <a:ext uri="{FF2B5EF4-FFF2-40B4-BE49-F238E27FC236}">
                <a16:creationId xmlns:a16="http://schemas.microsoft.com/office/drawing/2014/main" id="{30279D5F-04DF-4A51-B5E4-5EC7466A64E0}"/>
              </a:ext>
            </a:extLst>
          </p:cNvPr>
          <p:cNvSpPr txBox="1"/>
          <p:nvPr/>
        </p:nvSpPr>
        <p:spPr>
          <a:xfrm>
            <a:off x="3979131" y="6334565"/>
            <a:ext cx="5386070" cy="638175"/>
          </a:xfrm>
          <a:prstGeom prst="rect">
            <a:avLst/>
          </a:prstGeom>
          <a:noFill/>
          <a:ln>
            <a:noFill/>
          </a:ln>
        </p:spPr>
        <p:txBody>
          <a:bodyPr wrap="square" rtlCol="0">
            <a:noAutofit/>
          </a:bodyPr>
          <a:lstStyle/>
          <a:p>
            <a:r>
              <a:rPr lang="en-US" sz="800" kern="1200" dirty="0">
                <a:solidFill>
                  <a:srgbClr val="5C5A5A"/>
                </a:solidFill>
                <a:effectLst/>
                <a:latin typeface="Calibri" panose="020F0502020204030204" pitchFamily="34" charset="0"/>
                <a:ea typeface="Times New Roman" panose="02020603050405020304" pitchFamily="18" charset="0"/>
                <a:cs typeface="Times New Roman" panose="02020603050405020304" pitchFamily="18" charset="0"/>
              </a:rPr>
              <a:t>This project has been funded with support from the European Commission. This publication reflects the views only of the author, and the Commission cannot be held responsible for any use which may be made of the information contained therein. Project Number: </a:t>
            </a:r>
            <a:r>
              <a:rPr lang="en-GB" sz="800" dirty="0">
                <a:solidFill>
                  <a:srgbClr val="5C5A5A"/>
                </a:solidFill>
                <a:latin typeface="Calibri" panose="020F0502020204030204" pitchFamily="34" charset="0"/>
                <a:ea typeface="Times New Roman" panose="02020603050405020304" pitchFamily="18" charset="0"/>
                <a:cs typeface="Times New Roman" panose="02020603050405020304" pitchFamily="18" charset="0"/>
              </a:rPr>
              <a:t>2020-1-FI01-KA203-066572</a:t>
            </a:r>
          </a:p>
          <a:p>
            <a:endParaRPr lang="en-FI" sz="1200" dirty="0">
              <a:solidFill>
                <a:srgbClr val="636A6F"/>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45850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Freeform: Shape 62">
            <a:extLst>
              <a:ext uri="{FF2B5EF4-FFF2-40B4-BE49-F238E27FC236}">
                <a16:creationId xmlns:a16="http://schemas.microsoft.com/office/drawing/2014/main" id="{1BB47766-EF81-4AB6-AE43-F1CD10FCD803}"/>
              </a:ext>
            </a:extLst>
          </p:cNvPr>
          <p:cNvSpPr/>
          <p:nvPr/>
        </p:nvSpPr>
        <p:spPr>
          <a:xfrm>
            <a:off x="4741773" y="839304"/>
            <a:ext cx="2576569" cy="1997470"/>
          </a:xfrm>
          <a:custGeom>
            <a:avLst/>
            <a:gdLst>
              <a:gd name="connsiteX0" fmla="*/ 303939 w 2740809"/>
              <a:gd name="connsiteY0" fmla="*/ 0 h 2122834"/>
              <a:gd name="connsiteX1" fmla="*/ 2463207 w 2740809"/>
              <a:gd name="connsiteY1" fmla="*/ 0 h 2122834"/>
              <a:gd name="connsiteX2" fmla="*/ 2463207 w 2740809"/>
              <a:gd name="connsiteY2" fmla="*/ 643357 h 2122834"/>
              <a:gd name="connsiteX3" fmla="*/ 2740809 w 2740809"/>
              <a:gd name="connsiteY3" fmla="*/ 884801 h 2122834"/>
              <a:gd name="connsiteX4" fmla="*/ 2463207 w 2740809"/>
              <a:gd name="connsiteY4" fmla="*/ 1126245 h 2122834"/>
              <a:gd name="connsiteX5" fmla="*/ 2463207 w 2740809"/>
              <a:gd name="connsiteY5" fmla="*/ 1902265 h 2122834"/>
              <a:gd name="connsiteX6" fmla="*/ 1676296 w 2740809"/>
              <a:gd name="connsiteY6" fmla="*/ 1902265 h 2122834"/>
              <a:gd name="connsiteX7" fmla="*/ 1673075 w 2740809"/>
              <a:gd name="connsiteY7" fmla="*/ 1930050 h 2122834"/>
              <a:gd name="connsiteX8" fmla="*/ 1401113 w 2740809"/>
              <a:gd name="connsiteY8" fmla="*/ 2122834 h 2122834"/>
              <a:gd name="connsiteX9" fmla="*/ 1129151 w 2740809"/>
              <a:gd name="connsiteY9" fmla="*/ 1930050 h 2122834"/>
              <a:gd name="connsiteX10" fmla="*/ 1125931 w 2740809"/>
              <a:gd name="connsiteY10" fmla="*/ 1902265 h 2122834"/>
              <a:gd name="connsiteX11" fmla="*/ 303939 w 2740809"/>
              <a:gd name="connsiteY11" fmla="*/ 1902265 h 2122834"/>
              <a:gd name="connsiteX12" fmla="*/ 303939 w 2740809"/>
              <a:gd name="connsiteY12" fmla="*/ 1175991 h 2122834"/>
              <a:gd name="connsiteX13" fmla="*/ 277602 w 2740809"/>
              <a:gd name="connsiteY13" fmla="*/ 1178300 h 2122834"/>
              <a:gd name="connsiteX14" fmla="*/ 0 w 2740809"/>
              <a:gd name="connsiteY14" fmla="*/ 936856 h 2122834"/>
              <a:gd name="connsiteX15" fmla="*/ 277602 w 2740809"/>
              <a:gd name="connsiteY15" fmla="*/ 695412 h 2122834"/>
              <a:gd name="connsiteX16" fmla="*/ 303939 w 2740809"/>
              <a:gd name="connsiteY16" fmla="*/ 697721 h 21228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740809" h="2122834">
                <a:moveTo>
                  <a:pt x="303939" y="0"/>
                </a:moveTo>
                <a:lnTo>
                  <a:pt x="2463207" y="0"/>
                </a:lnTo>
                <a:lnTo>
                  <a:pt x="2463207" y="643357"/>
                </a:lnTo>
                <a:cubicBezTo>
                  <a:pt x="2616522" y="643357"/>
                  <a:pt x="2740809" y="751455"/>
                  <a:pt x="2740809" y="884801"/>
                </a:cubicBezTo>
                <a:cubicBezTo>
                  <a:pt x="2740809" y="1018147"/>
                  <a:pt x="2616522" y="1126245"/>
                  <a:pt x="2463207" y="1126245"/>
                </a:cubicBezTo>
                <a:lnTo>
                  <a:pt x="2463207" y="1902265"/>
                </a:lnTo>
                <a:lnTo>
                  <a:pt x="1676296" y="1902265"/>
                </a:lnTo>
                <a:lnTo>
                  <a:pt x="1673075" y="1930050"/>
                </a:lnTo>
                <a:cubicBezTo>
                  <a:pt x="1647190" y="2040072"/>
                  <a:pt x="1535264" y="2122834"/>
                  <a:pt x="1401113" y="2122834"/>
                </a:cubicBezTo>
                <a:cubicBezTo>
                  <a:pt x="1266963" y="2122834"/>
                  <a:pt x="1155037" y="2040072"/>
                  <a:pt x="1129151" y="1930050"/>
                </a:cubicBezTo>
                <a:lnTo>
                  <a:pt x="1125931" y="1902265"/>
                </a:lnTo>
                <a:lnTo>
                  <a:pt x="303939" y="1902265"/>
                </a:lnTo>
                <a:lnTo>
                  <a:pt x="303939" y="1175991"/>
                </a:lnTo>
                <a:lnTo>
                  <a:pt x="277602" y="1178300"/>
                </a:lnTo>
                <a:cubicBezTo>
                  <a:pt x="124287" y="1178300"/>
                  <a:pt x="0" y="1070202"/>
                  <a:pt x="0" y="936856"/>
                </a:cubicBezTo>
                <a:cubicBezTo>
                  <a:pt x="0" y="803510"/>
                  <a:pt x="124287" y="695412"/>
                  <a:pt x="277602" y="695412"/>
                </a:cubicBezTo>
                <a:lnTo>
                  <a:pt x="303939" y="697721"/>
                </a:lnTo>
                <a:close/>
              </a:path>
            </a:pathLst>
          </a:custGeom>
          <a:noFill/>
          <a:ln w="38100">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FI">
              <a:solidFill>
                <a:schemeClr val="tx1">
                  <a:lumMod val="50000"/>
                </a:schemeClr>
              </a:solidFill>
            </a:endParaRPr>
          </a:p>
        </p:txBody>
      </p:sp>
      <p:sp>
        <p:nvSpPr>
          <p:cNvPr id="4" name="Title 3"/>
          <p:cNvSpPr>
            <a:spLocks noGrp="1"/>
          </p:cNvSpPr>
          <p:nvPr>
            <p:ph type="title"/>
          </p:nvPr>
        </p:nvSpPr>
        <p:spPr/>
        <p:txBody>
          <a:bodyPr lIns="91440"/>
          <a:lstStyle/>
          <a:p>
            <a:pPr algn="ctr"/>
            <a:r>
              <a:rPr lang="fi-FI" b="1" dirty="0" err="1"/>
              <a:t>Inclusive</a:t>
            </a:r>
            <a:r>
              <a:rPr lang="fi-FI" b="1" dirty="0"/>
              <a:t> </a:t>
            </a:r>
            <a:r>
              <a:rPr lang="fi-FI" b="1" dirty="0" err="1"/>
              <a:t>Higher</a:t>
            </a:r>
            <a:r>
              <a:rPr lang="fi-FI" b="1" dirty="0"/>
              <a:t> </a:t>
            </a:r>
            <a:r>
              <a:rPr lang="fi-FI" b="1" dirty="0" err="1"/>
              <a:t>Education</a:t>
            </a:r>
            <a:r>
              <a:rPr lang="fi-FI" b="1" dirty="0"/>
              <a:t> </a:t>
            </a:r>
            <a:r>
              <a:rPr lang="fi-FI" b="1" dirty="0" err="1"/>
              <a:t>Canvas</a:t>
            </a:r>
            <a:endParaRPr lang="el-GR" b="1" dirty="0"/>
          </a:p>
        </p:txBody>
      </p:sp>
      <p:sp>
        <p:nvSpPr>
          <p:cNvPr id="16" name="TextBox 15">
            <a:extLst>
              <a:ext uri="{FF2B5EF4-FFF2-40B4-BE49-F238E27FC236}">
                <a16:creationId xmlns:a16="http://schemas.microsoft.com/office/drawing/2014/main" id="{210D250B-0BC2-4109-83CF-8A769D858A89}"/>
              </a:ext>
            </a:extLst>
          </p:cNvPr>
          <p:cNvSpPr txBox="1"/>
          <p:nvPr/>
        </p:nvSpPr>
        <p:spPr>
          <a:xfrm>
            <a:off x="7398268" y="809679"/>
            <a:ext cx="1368280" cy="307777"/>
          </a:xfrm>
          <a:prstGeom prst="rect">
            <a:avLst/>
          </a:prstGeom>
          <a:noFill/>
          <a:ln w="57150">
            <a:noFill/>
          </a:ln>
        </p:spPr>
        <p:txBody>
          <a:bodyPr wrap="square" rtlCol="0">
            <a:spAutoFit/>
          </a:bodyPr>
          <a:lstStyle/>
          <a:p>
            <a:pPr algn="ctr"/>
            <a:r>
              <a:rPr lang="fi-FI" sz="1400" b="1" dirty="0" err="1">
                <a:solidFill>
                  <a:schemeClr val="tx1">
                    <a:lumMod val="50000"/>
                  </a:schemeClr>
                </a:solidFill>
              </a:rPr>
              <a:t>Regional</a:t>
            </a:r>
            <a:r>
              <a:rPr lang="fi-FI" sz="1400" b="1" dirty="0">
                <a:solidFill>
                  <a:schemeClr val="tx1">
                    <a:lumMod val="50000"/>
                  </a:schemeClr>
                </a:solidFill>
              </a:rPr>
              <a:t> level</a:t>
            </a:r>
            <a:endParaRPr lang="en-FI" sz="1400" b="1" dirty="0">
              <a:solidFill>
                <a:schemeClr val="tx1">
                  <a:lumMod val="50000"/>
                </a:schemeClr>
              </a:solidFill>
            </a:endParaRPr>
          </a:p>
        </p:txBody>
      </p:sp>
      <p:sp>
        <p:nvSpPr>
          <p:cNvPr id="15" name="TextBox 14">
            <a:extLst>
              <a:ext uri="{FF2B5EF4-FFF2-40B4-BE49-F238E27FC236}">
                <a16:creationId xmlns:a16="http://schemas.microsoft.com/office/drawing/2014/main" id="{7377CB60-2737-4056-A3A0-DC51412F9569}"/>
              </a:ext>
            </a:extLst>
          </p:cNvPr>
          <p:cNvSpPr txBox="1"/>
          <p:nvPr/>
        </p:nvSpPr>
        <p:spPr>
          <a:xfrm>
            <a:off x="3225596" y="813600"/>
            <a:ext cx="1566449" cy="307777"/>
          </a:xfrm>
          <a:prstGeom prst="rect">
            <a:avLst/>
          </a:prstGeom>
          <a:noFill/>
          <a:ln w="57150">
            <a:noFill/>
          </a:ln>
        </p:spPr>
        <p:txBody>
          <a:bodyPr wrap="square" rtlCol="0">
            <a:spAutoFit/>
          </a:bodyPr>
          <a:lstStyle/>
          <a:p>
            <a:pPr algn="ctr"/>
            <a:r>
              <a:rPr lang="fi-FI" sz="1400" b="1" dirty="0" err="1">
                <a:solidFill>
                  <a:schemeClr val="tx1">
                    <a:lumMod val="50000"/>
                  </a:schemeClr>
                </a:solidFill>
              </a:rPr>
              <a:t>University</a:t>
            </a:r>
            <a:r>
              <a:rPr lang="fi-FI" sz="1400" b="1" dirty="0">
                <a:solidFill>
                  <a:schemeClr val="tx1">
                    <a:lumMod val="50000"/>
                  </a:schemeClr>
                </a:solidFill>
              </a:rPr>
              <a:t> </a:t>
            </a:r>
            <a:r>
              <a:rPr lang="fi-FI" sz="1400" b="1" dirty="0" err="1" smtClean="0">
                <a:solidFill>
                  <a:schemeClr val="tx1">
                    <a:lumMod val="50000"/>
                  </a:schemeClr>
                </a:solidFill>
              </a:rPr>
              <a:t>level</a:t>
            </a:r>
            <a:endParaRPr lang="fi-FI" sz="1400" b="1" dirty="0" smtClean="0">
              <a:solidFill>
                <a:schemeClr val="tx1">
                  <a:lumMod val="50000"/>
                </a:schemeClr>
              </a:solidFill>
            </a:endParaRPr>
          </a:p>
        </p:txBody>
      </p:sp>
      <p:grpSp>
        <p:nvGrpSpPr>
          <p:cNvPr id="5" name="Group 4">
            <a:extLst>
              <a:ext uri="{FF2B5EF4-FFF2-40B4-BE49-F238E27FC236}">
                <a16:creationId xmlns:a16="http://schemas.microsoft.com/office/drawing/2014/main" id="{A056791A-F289-4852-B468-BA11BDEA9B91}"/>
              </a:ext>
            </a:extLst>
          </p:cNvPr>
          <p:cNvGrpSpPr/>
          <p:nvPr/>
        </p:nvGrpSpPr>
        <p:grpSpPr>
          <a:xfrm>
            <a:off x="3032404" y="791636"/>
            <a:ext cx="6064943" cy="5422552"/>
            <a:chOff x="3032404" y="791636"/>
            <a:chExt cx="6064943" cy="5422552"/>
          </a:xfrm>
        </p:grpSpPr>
        <p:sp>
          <p:nvSpPr>
            <p:cNvPr id="35" name="Freeform: Shape 34">
              <a:extLst>
                <a:ext uri="{FF2B5EF4-FFF2-40B4-BE49-F238E27FC236}">
                  <a16:creationId xmlns:a16="http://schemas.microsoft.com/office/drawing/2014/main" id="{D37B7F79-C496-4924-8D97-8C71207BCD3E}"/>
                </a:ext>
              </a:extLst>
            </p:cNvPr>
            <p:cNvSpPr/>
            <p:nvPr/>
          </p:nvSpPr>
          <p:spPr>
            <a:xfrm>
              <a:off x="7083720" y="837548"/>
              <a:ext cx="2013627" cy="1783517"/>
            </a:xfrm>
            <a:custGeom>
              <a:avLst/>
              <a:gdLst>
                <a:gd name="connsiteX0" fmla="*/ 0 w 2013627"/>
                <a:gd name="connsiteY0" fmla="*/ 0 h 1783517"/>
                <a:gd name="connsiteX1" fmla="*/ 2013627 w 2013627"/>
                <a:gd name="connsiteY1" fmla="*/ 0 h 1783517"/>
                <a:gd name="connsiteX2" fmla="*/ 2013627 w 2013627"/>
                <a:gd name="connsiteY2" fmla="*/ 1783517 h 1783517"/>
                <a:gd name="connsiteX3" fmla="*/ 0 w 2013627"/>
                <a:gd name="connsiteY3" fmla="*/ 1783517 h 1783517"/>
                <a:gd name="connsiteX4" fmla="*/ 0 w 2013627"/>
                <a:gd name="connsiteY4" fmla="*/ 1059846 h 1783517"/>
                <a:gd name="connsiteX5" fmla="*/ 31113 w 2013627"/>
                <a:gd name="connsiteY5" fmla="*/ 1057001 h 1783517"/>
                <a:gd name="connsiteX6" fmla="*/ 242125 w 2013627"/>
                <a:gd name="connsiteY6" fmla="*/ 822174 h 1783517"/>
                <a:gd name="connsiteX7" fmla="*/ 31113 w 2013627"/>
                <a:gd name="connsiteY7" fmla="*/ 587347 h 1783517"/>
                <a:gd name="connsiteX8" fmla="*/ 0 w 2013627"/>
                <a:gd name="connsiteY8" fmla="*/ 584502 h 1783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3627" h="1783517">
                  <a:moveTo>
                    <a:pt x="0" y="0"/>
                  </a:moveTo>
                  <a:lnTo>
                    <a:pt x="2013627" y="0"/>
                  </a:lnTo>
                  <a:lnTo>
                    <a:pt x="2013627" y="1783517"/>
                  </a:lnTo>
                  <a:lnTo>
                    <a:pt x="0" y="1783517"/>
                  </a:lnTo>
                  <a:lnTo>
                    <a:pt x="0" y="1059846"/>
                  </a:lnTo>
                  <a:lnTo>
                    <a:pt x="31113" y="1057001"/>
                  </a:lnTo>
                  <a:cubicBezTo>
                    <a:pt x="151537" y="1034650"/>
                    <a:pt x="242125" y="938007"/>
                    <a:pt x="242125" y="822174"/>
                  </a:cubicBezTo>
                  <a:cubicBezTo>
                    <a:pt x="242125" y="706341"/>
                    <a:pt x="151537" y="609698"/>
                    <a:pt x="31113" y="587347"/>
                  </a:cubicBezTo>
                  <a:lnTo>
                    <a:pt x="0" y="584502"/>
                  </a:lnTo>
                  <a:close/>
                </a:path>
              </a:pathLst>
            </a:custGeom>
            <a:noFill/>
            <a:ln w="38100">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FI" dirty="0">
                <a:solidFill>
                  <a:schemeClr val="tx1">
                    <a:lumMod val="50000"/>
                  </a:schemeClr>
                </a:solidFill>
              </a:endParaRPr>
            </a:p>
          </p:txBody>
        </p:sp>
        <p:sp>
          <p:nvSpPr>
            <p:cNvPr id="51" name="Freeform: Shape 50">
              <a:extLst>
                <a:ext uri="{FF2B5EF4-FFF2-40B4-BE49-F238E27FC236}">
                  <a16:creationId xmlns:a16="http://schemas.microsoft.com/office/drawing/2014/main" id="{88E6ED4F-F958-4D6F-A7C5-3951916B375E}"/>
                </a:ext>
              </a:extLst>
            </p:cNvPr>
            <p:cNvSpPr/>
            <p:nvPr/>
          </p:nvSpPr>
          <p:spPr>
            <a:xfrm>
              <a:off x="3032404" y="4416082"/>
              <a:ext cx="2000169" cy="1798106"/>
            </a:xfrm>
            <a:custGeom>
              <a:avLst/>
              <a:gdLst>
                <a:gd name="connsiteX0" fmla="*/ 0 w 2097042"/>
                <a:gd name="connsiteY0" fmla="*/ 0 h 1890893"/>
                <a:gd name="connsiteX1" fmla="*/ 698322 w 2097042"/>
                <a:gd name="connsiteY1" fmla="*/ 0 h 1890893"/>
                <a:gd name="connsiteX2" fmla="*/ 975924 w 2097042"/>
                <a:gd name="connsiteY2" fmla="*/ 241444 h 1890893"/>
                <a:gd name="connsiteX3" fmla="*/ 1253526 w 2097042"/>
                <a:gd name="connsiteY3" fmla="*/ 0 h 1890893"/>
                <a:gd name="connsiteX4" fmla="*/ 2097042 w 2097042"/>
                <a:gd name="connsiteY4" fmla="*/ 0 h 1890893"/>
                <a:gd name="connsiteX5" fmla="*/ 2097042 w 2097042"/>
                <a:gd name="connsiteY5" fmla="*/ 1890893 h 1890893"/>
                <a:gd name="connsiteX6" fmla="*/ 0 w 2097042"/>
                <a:gd name="connsiteY6" fmla="*/ 1890893 h 1890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97042" h="1890893">
                  <a:moveTo>
                    <a:pt x="0" y="0"/>
                  </a:moveTo>
                  <a:lnTo>
                    <a:pt x="698322" y="0"/>
                  </a:lnTo>
                  <a:cubicBezTo>
                    <a:pt x="698322" y="133346"/>
                    <a:pt x="822609" y="241444"/>
                    <a:pt x="975924" y="241444"/>
                  </a:cubicBezTo>
                  <a:cubicBezTo>
                    <a:pt x="1129239" y="241444"/>
                    <a:pt x="1253526" y="133346"/>
                    <a:pt x="1253526" y="0"/>
                  </a:cubicBezTo>
                  <a:lnTo>
                    <a:pt x="2097042" y="0"/>
                  </a:lnTo>
                  <a:lnTo>
                    <a:pt x="2097042" y="1890893"/>
                  </a:lnTo>
                  <a:lnTo>
                    <a:pt x="0" y="1890893"/>
                  </a:lnTo>
                  <a:close/>
                </a:path>
              </a:pathLst>
            </a:custGeom>
            <a:noFill/>
            <a:ln w="38100">
              <a:solidFill>
                <a:schemeClr val="bg2">
                  <a:lumMod val="10000"/>
                </a:schemeClr>
              </a:solidFill>
            </a:ln>
          </p:spPr>
          <p:style>
            <a:lnRef idx="2">
              <a:schemeClr val="accent3">
                <a:shade val="50000"/>
              </a:schemeClr>
            </a:lnRef>
            <a:fillRef idx="1">
              <a:schemeClr val="accent3"/>
            </a:fillRef>
            <a:effectRef idx="0">
              <a:schemeClr val="accent3"/>
            </a:effectRef>
            <a:fontRef idx="minor">
              <a:schemeClr val="lt1"/>
            </a:fontRef>
          </p:style>
          <p:txBody>
            <a:bodyPr wrap="square" rtlCol="0" anchor="ctr">
              <a:noAutofit/>
            </a:bodyPr>
            <a:lstStyle/>
            <a:p>
              <a:pPr algn="ctr"/>
              <a:endParaRPr lang="en-FI">
                <a:solidFill>
                  <a:schemeClr val="tx1">
                    <a:lumMod val="50000"/>
                  </a:schemeClr>
                </a:solidFill>
              </a:endParaRPr>
            </a:p>
          </p:txBody>
        </p:sp>
        <p:sp>
          <p:nvSpPr>
            <p:cNvPr id="37" name="Freeform: Shape 36">
              <a:extLst>
                <a:ext uri="{FF2B5EF4-FFF2-40B4-BE49-F238E27FC236}">
                  <a16:creationId xmlns:a16="http://schemas.microsoft.com/office/drawing/2014/main" id="{BC58BAE9-9296-4AF4-9218-7D305B053AEC}"/>
                </a:ext>
              </a:extLst>
            </p:cNvPr>
            <p:cNvSpPr/>
            <p:nvPr/>
          </p:nvSpPr>
          <p:spPr>
            <a:xfrm>
              <a:off x="3032948" y="837548"/>
              <a:ext cx="1971379" cy="2017972"/>
            </a:xfrm>
            <a:custGeom>
              <a:avLst/>
              <a:gdLst>
                <a:gd name="connsiteX0" fmla="*/ 0 w 2097042"/>
                <a:gd name="connsiteY0" fmla="*/ 0 h 2152330"/>
                <a:gd name="connsiteX1" fmla="*/ 2097042 w 2097042"/>
                <a:gd name="connsiteY1" fmla="*/ 0 h 2152330"/>
                <a:gd name="connsiteX2" fmla="*/ 2097042 w 2097042"/>
                <a:gd name="connsiteY2" fmla="*/ 683077 h 2152330"/>
                <a:gd name="connsiteX3" fmla="*/ 2041671 w 2097042"/>
                <a:gd name="connsiteY3" fmla="*/ 687667 h 2152330"/>
                <a:gd name="connsiteX4" fmla="*/ 1804368 w 2097042"/>
                <a:gd name="connsiteY4" fmla="*/ 927079 h 2152330"/>
                <a:gd name="connsiteX5" fmla="*/ 2041671 w 2097042"/>
                <a:gd name="connsiteY5" fmla="*/ 1166491 h 2152330"/>
                <a:gd name="connsiteX6" fmla="*/ 2097042 w 2097042"/>
                <a:gd name="connsiteY6" fmla="*/ 1171081 h 2152330"/>
                <a:gd name="connsiteX7" fmla="*/ 2097042 w 2097042"/>
                <a:gd name="connsiteY7" fmla="*/ 1902266 h 2152330"/>
                <a:gd name="connsiteX8" fmla="*/ 1354073 w 2097042"/>
                <a:gd name="connsiteY8" fmla="*/ 1902266 h 2152330"/>
                <a:gd name="connsiteX9" fmla="*/ 1354770 w 2097042"/>
                <a:gd name="connsiteY9" fmla="*/ 1907953 h 2152330"/>
                <a:gd name="connsiteX10" fmla="*/ 1057571 w 2097042"/>
                <a:gd name="connsiteY10" fmla="*/ 2152330 h 2152330"/>
                <a:gd name="connsiteX11" fmla="*/ 760372 w 2097042"/>
                <a:gd name="connsiteY11" fmla="*/ 1907953 h 2152330"/>
                <a:gd name="connsiteX12" fmla="*/ 761069 w 2097042"/>
                <a:gd name="connsiteY12" fmla="*/ 1902266 h 2152330"/>
                <a:gd name="connsiteX13" fmla="*/ 0 w 2097042"/>
                <a:gd name="connsiteY13" fmla="*/ 1902266 h 2152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97042" h="2152330">
                  <a:moveTo>
                    <a:pt x="0" y="0"/>
                  </a:moveTo>
                  <a:lnTo>
                    <a:pt x="2097042" y="0"/>
                  </a:lnTo>
                  <a:lnTo>
                    <a:pt x="2097042" y="683077"/>
                  </a:lnTo>
                  <a:lnTo>
                    <a:pt x="2041671" y="687667"/>
                  </a:lnTo>
                  <a:cubicBezTo>
                    <a:pt x="1906243" y="710454"/>
                    <a:pt x="1804368" y="808984"/>
                    <a:pt x="1804368" y="927079"/>
                  </a:cubicBezTo>
                  <a:cubicBezTo>
                    <a:pt x="1804368" y="1045174"/>
                    <a:pt x="1906243" y="1143704"/>
                    <a:pt x="2041671" y="1166491"/>
                  </a:cubicBezTo>
                  <a:lnTo>
                    <a:pt x="2097042" y="1171081"/>
                  </a:lnTo>
                  <a:lnTo>
                    <a:pt x="2097042" y="1902266"/>
                  </a:lnTo>
                  <a:lnTo>
                    <a:pt x="1354073" y="1902266"/>
                  </a:lnTo>
                  <a:lnTo>
                    <a:pt x="1354770" y="1907953"/>
                  </a:lnTo>
                  <a:cubicBezTo>
                    <a:pt x="1354770" y="2042919"/>
                    <a:pt x="1221709" y="2152330"/>
                    <a:pt x="1057571" y="2152330"/>
                  </a:cubicBezTo>
                  <a:cubicBezTo>
                    <a:pt x="893433" y="2152330"/>
                    <a:pt x="760372" y="2042919"/>
                    <a:pt x="760372" y="1907953"/>
                  </a:cubicBezTo>
                  <a:lnTo>
                    <a:pt x="761069" y="1902266"/>
                  </a:lnTo>
                  <a:lnTo>
                    <a:pt x="0" y="1902266"/>
                  </a:lnTo>
                  <a:close/>
                </a:path>
              </a:pathLst>
            </a:custGeom>
            <a:noFill/>
            <a:ln w="38100">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FI">
                <a:solidFill>
                  <a:schemeClr val="tx1">
                    <a:lumMod val="50000"/>
                  </a:schemeClr>
                </a:solidFill>
              </a:endParaRPr>
            </a:p>
          </p:txBody>
        </p:sp>
        <p:sp>
          <p:nvSpPr>
            <p:cNvPr id="78" name="Freeform: Shape 77">
              <a:extLst>
                <a:ext uri="{FF2B5EF4-FFF2-40B4-BE49-F238E27FC236}">
                  <a16:creationId xmlns:a16="http://schemas.microsoft.com/office/drawing/2014/main" id="{F0EC9C1B-5FC5-41A4-A50A-9B8910184B7B}"/>
                </a:ext>
              </a:extLst>
            </p:cNvPr>
            <p:cNvSpPr/>
            <p:nvPr/>
          </p:nvSpPr>
          <p:spPr>
            <a:xfrm>
              <a:off x="4768118" y="4188874"/>
              <a:ext cx="2290844" cy="2025314"/>
            </a:xfrm>
            <a:custGeom>
              <a:avLst/>
              <a:gdLst>
                <a:gd name="connsiteX0" fmla="*/ 1357237 w 2436871"/>
                <a:gd name="connsiteY0" fmla="*/ 0 h 2149513"/>
                <a:gd name="connsiteX1" fmla="*/ 1634839 w 2436871"/>
                <a:gd name="connsiteY1" fmla="*/ 241444 h 2149513"/>
                <a:gd name="connsiteX2" fmla="*/ 1632848 w 2436871"/>
                <a:gd name="connsiteY2" fmla="*/ 258623 h 2149513"/>
                <a:gd name="connsiteX3" fmla="*/ 2436871 w 2436871"/>
                <a:gd name="connsiteY3" fmla="*/ 258623 h 2149513"/>
                <a:gd name="connsiteX4" fmla="*/ 2436871 w 2436871"/>
                <a:gd name="connsiteY4" fmla="*/ 951819 h 2149513"/>
                <a:gd name="connsiteX5" fmla="*/ 2397270 w 2436871"/>
                <a:gd name="connsiteY5" fmla="*/ 948347 h 2149513"/>
                <a:gd name="connsiteX6" fmla="*/ 2119668 w 2436871"/>
                <a:gd name="connsiteY6" fmla="*/ 1189791 h 2149513"/>
                <a:gd name="connsiteX7" fmla="*/ 2397270 w 2436871"/>
                <a:gd name="connsiteY7" fmla="*/ 1431235 h 2149513"/>
                <a:gd name="connsiteX8" fmla="*/ 2436871 w 2436871"/>
                <a:gd name="connsiteY8" fmla="*/ 1427763 h 2149513"/>
                <a:gd name="connsiteX9" fmla="*/ 2436871 w 2436871"/>
                <a:gd name="connsiteY9" fmla="*/ 2149513 h 2149513"/>
                <a:gd name="connsiteX10" fmla="*/ 294320 w 2436871"/>
                <a:gd name="connsiteY10" fmla="*/ 2149513 h 2149513"/>
                <a:gd name="connsiteX11" fmla="*/ 294320 w 2436871"/>
                <a:gd name="connsiteY11" fmla="*/ 1429769 h 2149513"/>
                <a:gd name="connsiteX12" fmla="*/ 277602 w 2436871"/>
                <a:gd name="connsiteY12" fmla="*/ 1431235 h 2149513"/>
                <a:gd name="connsiteX13" fmla="*/ 0 w 2436871"/>
                <a:gd name="connsiteY13" fmla="*/ 1189791 h 2149513"/>
                <a:gd name="connsiteX14" fmla="*/ 277602 w 2436871"/>
                <a:gd name="connsiteY14" fmla="*/ 948347 h 2149513"/>
                <a:gd name="connsiteX15" fmla="*/ 294320 w 2436871"/>
                <a:gd name="connsiteY15" fmla="*/ 949813 h 2149513"/>
                <a:gd name="connsiteX16" fmla="*/ 294320 w 2436871"/>
                <a:gd name="connsiteY16" fmla="*/ 258623 h 2149513"/>
                <a:gd name="connsiteX17" fmla="*/ 1081626 w 2436871"/>
                <a:gd name="connsiteY17" fmla="*/ 258623 h 2149513"/>
                <a:gd name="connsiteX18" fmla="*/ 1079635 w 2436871"/>
                <a:gd name="connsiteY18" fmla="*/ 241444 h 2149513"/>
                <a:gd name="connsiteX19" fmla="*/ 1357237 w 2436871"/>
                <a:gd name="connsiteY19" fmla="*/ 0 h 21495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6871" h="2149513">
                  <a:moveTo>
                    <a:pt x="1357237" y="0"/>
                  </a:moveTo>
                  <a:cubicBezTo>
                    <a:pt x="1510552" y="0"/>
                    <a:pt x="1634839" y="108098"/>
                    <a:pt x="1634839" y="241444"/>
                  </a:cubicBezTo>
                  <a:lnTo>
                    <a:pt x="1632848" y="258623"/>
                  </a:lnTo>
                  <a:lnTo>
                    <a:pt x="2436871" y="258623"/>
                  </a:lnTo>
                  <a:lnTo>
                    <a:pt x="2436871" y="951819"/>
                  </a:lnTo>
                  <a:lnTo>
                    <a:pt x="2397270" y="948347"/>
                  </a:lnTo>
                  <a:cubicBezTo>
                    <a:pt x="2243955" y="948347"/>
                    <a:pt x="2119668" y="1056445"/>
                    <a:pt x="2119668" y="1189791"/>
                  </a:cubicBezTo>
                  <a:cubicBezTo>
                    <a:pt x="2119668" y="1323137"/>
                    <a:pt x="2243955" y="1431235"/>
                    <a:pt x="2397270" y="1431235"/>
                  </a:cubicBezTo>
                  <a:lnTo>
                    <a:pt x="2436871" y="1427763"/>
                  </a:lnTo>
                  <a:lnTo>
                    <a:pt x="2436871" y="2149513"/>
                  </a:lnTo>
                  <a:lnTo>
                    <a:pt x="294320" y="2149513"/>
                  </a:lnTo>
                  <a:lnTo>
                    <a:pt x="294320" y="1429769"/>
                  </a:lnTo>
                  <a:lnTo>
                    <a:pt x="277602" y="1431235"/>
                  </a:lnTo>
                  <a:cubicBezTo>
                    <a:pt x="124287" y="1431235"/>
                    <a:pt x="0" y="1323137"/>
                    <a:pt x="0" y="1189791"/>
                  </a:cubicBezTo>
                  <a:cubicBezTo>
                    <a:pt x="0" y="1056445"/>
                    <a:pt x="124287" y="948347"/>
                    <a:pt x="277602" y="948347"/>
                  </a:cubicBezTo>
                  <a:lnTo>
                    <a:pt x="294320" y="949813"/>
                  </a:lnTo>
                  <a:lnTo>
                    <a:pt x="294320" y="258623"/>
                  </a:lnTo>
                  <a:lnTo>
                    <a:pt x="1081626" y="258623"/>
                  </a:lnTo>
                  <a:lnTo>
                    <a:pt x="1079635" y="241444"/>
                  </a:lnTo>
                  <a:cubicBezTo>
                    <a:pt x="1079635" y="108098"/>
                    <a:pt x="1203922" y="0"/>
                    <a:pt x="1357237" y="0"/>
                  </a:cubicBezTo>
                  <a:close/>
                </a:path>
              </a:pathLst>
            </a:custGeom>
            <a:noFill/>
            <a:ln w="38100">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FI">
                <a:solidFill>
                  <a:schemeClr val="tx1">
                    <a:lumMod val="50000"/>
                  </a:schemeClr>
                </a:solidFill>
              </a:endParaRPr>
            </a:p>
          </p:txBody>
        </p:sp>
        <p:sp>
          <p:nvSpPr>
            <p:cNvPr id="47" name="Freeform: Shape 46">
              <a:extLst>
                <a:ext uri="{FF2B5EF4-FFF2-40B4-BE49-F238E27FC236}">
                  <a16:creationId xmlns:a16="http://schemas.microsoft.com/office/drawing/2014/main" id="{727D4A1C-B777-4CA5-80C5-128822FF966E}"/>
                </a:ext>
              </a:extLst>
            </p:cNvPr>
            <p:cNvSpPr/>
            <p:nvPr/>
          </p:nvSpPr>
          <p:spPr>
            <a:xfrm>
              <a:off x="3032947" y="2621065"/>
              <a:ext cx="2233114" cy="2017892"/>
            </a:xfrm>
            <a:custGeom>
              <a:avLst/>
              <a:gdLst>
                <a:gd name="connsiteX0" fmla="*/ 0 w 2371750"/>
                <a:gd name="connsiteY0" fmla="*/ 0 h 2152245"/>
                <a:gd name="connsiteX1" fmla="*/ 792726 w 2371750"/>
                <a:gd name="connsiteY1" fmla="*/ 0 h 2152245"/>
                <a:gd name="connsiteX2" fmla="*/ 1070328 w 2371750"/>
                <a:gd name="connsiteY2" fmla="*/ 241444 h 2152245"/>
                <a:gd name="connsiteX3" fmla="*/ 1347930 w 2371750"/>
                <a:gd name="connsiteY3" fmla="*/ 0 h 2152245"/>
                <a:gd name="connsiteX4" fmla="*/ 2097042 w 2371750"/>
                <a:gd name="connsiteY4" fmla="*/ 0 h 2152245"/>
                <a:gd name="connsiteX5" fmla="*/ 2097042 w 2371750"/>
                <a:gd name="connsiteY5" fmla="*/ 704256 h 2152245"/>
                <a:gd name="connsiteX6" fmla="*/ 2150095 w 2371750"/>
                <a:gd name="connsiteY6" fmla="*/ 708907 h 2152245"/>
                <a:gd name="connsiteX7" fmla="*/ 2371750 w 2371750"/>
                <a:gd name="connsiteY7" fmla="*/ 945446 h 2152245"/>
                <a:gd name="connsiteX8" fmla="*/ 2150095 w 2371750"/>
                <a:gd name="connsiteY8" fmla="*/ 1181985 h 2152245"/>
                <a:gd name="connsiteX9" fmla="*/ 2097042 w 2371750"/>
                <a:gd name="connsiteY9" fmla="*/ 1186636 h 2152245"/>
                <a:gd name="connsiteX10" fmla="*/ 2097042 w 2371750"/>
                <a:gd name="connsiteY10" fmla="*/ 1890893 h 2152245"/>
                <a:gd name="connsiteX11" fmla="*/ 1257354 w 2371750"/>
                <a:gd name="connsiteY11" fmla="*/ 1890893 h 2152245"/>
                <a:gd name="connsiteX12" fmla="*/ 1259661 w 2371750"/>
                <a:gd name="connsiteY12" fmla="*/ 1910801 h 2152245"/>
                <a:gd name="connsiteX13" fmla="*/ 982059 w 2371750"/>
                <a:gd name="connsiteY13" fmla="*/ 2152245 h 2152245"/>
                <a:gd name="connsiteX14" fmla="*/ 704457 w 2371750"/>
                <a:gd name="connsiteY14" fmla="*/ 1910801 h 2152245"/>
                <a:gd name="connsiteX15" fmla="*/ 706765 w 2371750"/>
                <a:gd name="connsiteY15" fmla="*/ 1890893 h 2152245"/>
                <a:gd name="connsiteX16" fmla="*/ 0 w 2371750"/>
                <a:gd name="connsiteY16" fmla="*/ 1890893 h 2152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371750" h="2152245">
                  <a:moveTo>
                    <a:pt x="0" y="0"/>
                  </a:moveTo>
                  <a:lnTo>
                    <a:pt x="792726" y="0"/>
                  </a:lnTo>
                  <a:cubicBezTo>
                    <a:pt x="792726" y="133346"/>
                    <a:pt x="917013" y="241444"/>
                    <a:pt x="1070328" y="241444"/>
                  </a:cubicBezTo>
                  <a:cubicBezTo>
                    <a:pt x="1223643" y="241444"/>
                    <a:pt x="1347930" y="133346"/>
                    <a:pt x="1347930" y="0"/>
                  </a:cubicBezTo>
                  <a:lnTo>
                    <a:pt x="2097042" y="0"/>
                  </a:lnTo>
                  <a:lnTo>
                    <a:pt x="2097042" y="704256"/>
                  </a:lnTo>
                  <a:lnTo>
                    <a:pt x="2150095" y="708907"/>
                  </a:lnTo>
                  <a:cubicBezTo>
                    <a:pt x="2276593" y="731421"/>
                    <a:pt x="2371750" y="828768"/>
                    <a:pt x="2371750" y="945446"/>
                  </a:cubicBezTo>
                  <a:cubicBezTo>
                    <a:pt x="2371750" y="1062124"/>
                    <a:pt x="2276593" y="1159471"/>
                    <a:pt x="2150095" y="1181985"/>
                  </a:cubicBezTo>
                  <a:lnTo>
                    <a:pt x="2097042" y="1186636"/>
                  </a:lnTo>
                  <a:lnTo>
                    <a:pt x="2097042" y="1890893"/>
                  </a:lnTo>
                  <a:lnTo>
                    <a:pt x="1257354" y="1890893"/>
                  </a:lnTo>
                  <a:lnTo>
                    <a:pt x="1259661" y="1910801"/>
                  </a:lnTo>
                  <a:cubicBezTo>
                    <a:pt x="1259661" y="2044147"/>
                    <a:pt x="1135374" y="2152245"/>
                    <a:pt x="982059" y="2152245"/>
                  </a:cubicBezTo>
                  <a:cubicBezTo>
                    <a:pt x="828744" y="2152245"/>
                    <a:pt x="704457" y="2044147"/>
                    <a:pt x="704457" y="1910801"/>
                  </a:cubicBezTo>
                  <a:lnTo>
                    <a:pt x="706765" y="1890893"/>
                  </a:lnTo>
                  <a:lnTo>
                    <a:pt x="0" y="1890893"/>
                  </a:lnTo>
                  <a:close/>
                </a:path>
              </a:pathLst>
            </a:custGeom>
            <a:noFill/>
            <a:ln w="38100">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FI">
                <a:solidFill>
                  <a:schemeClr val="tx1">
                    <a:lumMod val="50000"/>
                  </a:schemeClr>
                </a:solidFill>
              </a:endParaRPr>
            </a:p>
          </p:txBody>
        </p:sp>
        <p:sp>
          <p:nvSpPr>
            <p:cNvPr id="67" name="Freeform: Shape 66">
              <a:extLst>
                <a:ext uri="{FF2B5EF4-FFF2-40B4-BE49-F238E27FC236}">
                  <a16:creationId xmlns:a16="http://schemas.microsoft.com/office/drawing/2014/main" id="{1BCC179C-A073-4F89-A800-24119F8D7B67}"/>
                </a:ext>
              </a:extLst>
            </p:cNvPr>
            <p:cNvSpPr/>
            <p:nvPr/>
          </p:nvSpPr>
          <p:spPr>
            <a:xfrm>
              <a:off x="5029086" y="2405356"/>
              <a:ext cx="2315602" cy="1999224"/>
            </a:xfrm>
            <a:custGeom>
              <a:avLst/>
              <a:gdLst>
                <a:gd name="connsiteX0" fmla="*/ 1079634 w 2463207"/>
                <a:gd name="connsiteY0" fmla="*/ 0 h 2132334"/>
                <a:gd name="connsiteX1" fmla="*/ 1357236 w 2463207"/>
                <a:gd name="connsiteY1" fmla="*/ 241444 h 2132334"/>
                <a:gd name="connsiteX2" fmla="*/ 2159269 w 2463207"/>
                <a:gd name="connsiteY2" fmla="*/ 241444 h 2132334"/>
                <a:gd name="connsiteX3" fmla="*/ 2159269 w 2463207"/>
                <a:gd name="connsiteY3" fmla="*/ 950657 h 2132334"/>
                <a:gd name="connsiteX4" fmla="*/ 2185605 w 2463207"/>
                <a:gd name="connsiteY4" fmla="*/ 948348 h 2132334"/>
                <a:gd name="connsiteX5" fmla="*/ 2463207 w 2463207"/>
                <a:gd name="connsiteY5" fmla="*/ 1189792 h 2132334"/>
                <a:gd name="connsiteX6" fmla="*/ 2185605 w 2463207"/>
                <a:gd name="connsiteY6" fmla="*/ 1431236 h 2132334"/>
                <a:gd name="connsiteX7" fmla="*/ 2159269 w 2463207"/>
                <a:gd name="connsiteY7" fmla="*/ 1428927 h 2132334"/>
                <a:gd name="connsiteX8" fmla="*/ 2159269 w 2463207"/>
                <a:gd name="connsiteY8" fmla="*/ 2132334 h 2132334"/>
                <a:gd name="connsiteX9" fmla="*/ 1357556 w 2463207"/>
                <a:gd name="connsiteY9" fmla="*/ 2132334 h 2132334"/>
                <a:gd name="connsiteX10" fmla="*/ 1358657 w 2463207"/>
                <a:gd name="connsiteY10" fmla="*/ 2122833 h 2132334"/>
                <a:gd name="connsiteX11" fmla="*/ 1081055 w 2463207"/>
                <a:gd name="connsiteY11" fmla="*/ 1881389 h 2132334"/>
                <a:gd name="connsiteX12" fmla="*/ 803453 w 2463207"/>
                <a:gd name="connsiteY12" fmla="*/ 2122833 h 2132334"/>
                <a:gd name="connsiteX13" fmla="*/ 804555 w 2463207"/>
                <a:gd name="connsiteY13" fmla="*/ 2132334 h 2132334"/>
                <a:gd name="connsiteX14" fmla="*/ 0 w 2463207"/>
                <a:gd name="connsiteY14" fmla="*/ 2132334 h 2132334"/>
                <a:gd name="connsiteX15" fmla="*/ 0 w 2463207"/>
                <a:gd name="connsiteY15" fmla="*/ 1422416 h 2132334"/>
                <a:gd name="connsiteX16" fmla="*/ 2663 w 2463207"/>
                <a:gd name="connsiteY16" fmla="*/ 1422649 h 2132334"/>
                <a:gd name="connsiteX17" fmla="*/ 280265 w 2463207"/>
                <a:gd name="connsiteY17" fmla="*/ 1181205 h 2132334"/>
                <a:gd name="connsiteX18" fmla="*/ 2663 w 2463207"/>
                <a:gd name="connsiteY18" fmla="*/ 939761 h 2132334"/>
                <a:gd name="connsiteX19" fmla="*/ 0 w 2463207"/>
                <a:gd name="connsiteY19" fmla="*/ 939995 h 2132334"/>
                <a:gd name="connsiteX20" fmla="*/ 0 w 2463207"/>
                <a:gd name="connsiteY20" fmla="*/ 241444 h 2132334"/>
                <a:gd name="connsiteX21" fmla="*/ 802032 w 2463207"/>
                <a:gd name="connsiteY21" fmla="*/ 241444 h 2132334"/>
                <a:gd name="connsiteX22" fmla="*/ 1079634 w 2463207"/>
                <a:gd name="connsiteY22" fmla="*/ 0 h 21323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463207" h="2132334">
                  <a:moveTo>
                    <a:pt x="1079634" y="0"/>
                  </a:moveTo>
                  <a:cubicBezTo>
                    <a:pt x="1232949" y="0"/>
                    <a:pt x="1357236" y="108098"/>
                    <a:pt x="1357236" y="241444"/>
                  </a:cubicBezTo>
                  <a:lnTo>
                    <a:pt x="2159269" y="241444"/>
                  </a:lnTo>
                  <a:lnTo>
                    <a:pt x="2159269" y="950657"/>
                  </a:lnTo>
                  <a:lnTo>
                    <a:pt x="2185605" y="948348"/>
                  </a:lnTo>
                  <a:cubicBezTo>
                    <a:pt x="2338920" y="948348"/>
                    <a:pt x="2463207" y="1056446"/>
                    <a:pt x="2463207" y="1189792"/>
                  </a:cubicBezTo>
                  <a:cubicBezTo>
                    <a:pt x="2463207" y="1323138"/>
                    <a:pt x="2338920" y="1431236"/>
                    <a:pt x="2185605" y="1431236"/>
                  </a:cubicBezTo>
                  <a:lnTo>
                    <a:pt x="2159269" y="1428927"/>
                  </a:lnTo>
                  <a:lnTo>
                    <a:pt x="2159269" y="2132334"/>
                  </a:lnTo>
                  <a:lnTo>
                    <a:pt x="1357556" y="2132334"/>
                  </a:lnTo>
                  <a:lnTo>
                    <a:pt x="1358657" y="2122833"/>
                  </a:lnTo>
                  <a:cubicBezTo>
                    <a:pt x="1358657" y="1989487"/>
                    <a:pt x="1234370" y="1881389"/>
                    <a:pt x="1081055" y="1881389"/>
                  </a:cubicBezTo>
                  <a:cubicBezTo>
                    <a:pt x="927740" y="1881389"/>
                    <a:pt x="803453" y="1989487"/>
                    <a:pt x="803453" y="2122833"/>
                  </a:cubicBezTo>
                  <a:lnTo>
                    <a:pt x="804555" y="2132334"/>
                  </a:lnTo>
                  <a:lnTo>
                    <a:pt x="0" y="2132334"/>
                  </a:lnTo>
                  <a:lnTo>
                    <a:pt x="0" y="1422416"/>
                  </a:lnTo>
                  <a:lnTo>
                    <a:pt x="2663" y="1422649"/>
                  </a:lnTo>
                  <a:cubicBezTo>
                    <a:pt x="155978" y="1422649"/>
                    <a:pt x="280265" y="1314551"/>
                    <a:pt x="280265" y="1181205"/>
                  </a:cubicBezTo>
                  <a:cubicBezTo>
                    <a:pt x="280265" y="1047859"/>
                    <a:pt x="155978" y="939761"/>
                    <a:pt x="2663" y="939761"/>
                  </a:cubicBezTo>
                  <a:lnTo>
                    <a:pt x="0" y="939995"/>
                  </a:lnTo>
                  <a:lnTo>
                    <a:pt x="0" y="241444"/>
                  </a:lnTo>
                  <a:lnTo>
                    <a:pt x="802032" y="241444"/>
                  </a:lnTo>
                  <a:cubicBezTo>
                    <a:pt x="802032" y="108098"/>
                    <a:pt x="926319" y="0"/>
                    <a:pt x="1079634" y="0"/>
                  </a:cubicBezTo>
                  <a:close/>
                </a:path>
              </a:pathLst>
            </a:custGeom>
            <a:noFill/>
            <a:ln w="38100">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FI">
                <a:solidFill>
                  <a:schemeClr val="tx1">
                    <a:lumMod val="50000"/>
                  </a:schemeClr>
                </a:solidFill>
              </a:endParaRPr>
            </a:p>
          </p:txBody>
        </p:sp>
        <p:sp>
          <p:nvSpPr>
            <p:cNvPr id="77" name="Freeform: Shape 76">
              <a:extLst>
                <a:ext uri="{FF2B5EF4-FFF2-40B4-BE49-F238E27FC236}">
                  <a16:creationId xmlns:a16="http://schemas.microsoft.com/office/drawing/2014/main" id="{5B6ABF4E-B7AE-424A-9FCC-609A834B4A31}"/>
                </a:ext>
              </a:extLst>
            </p:cNvPr>
            <p:cNvSpPr/>
            <p:nvPr/>
          </p:nvSpPr>
          <p:spPr>
            <a:xfrm>
              <a:off x="6771964" y="4417964"/>
              <a:ext cx="2325382" cy="1791214"/>
            </a:xfrm>
            <a:custGeom>
              <a:avLst/>
              <a:gdLst>
                <a:gd name="connsiteX0" fmla="*/ 323393 w 2482663"/>
                <a:gd name="connsiteY0" fmla="*/ 0 h 1890893"/>
                <a:gd name="connsiteX1" fmla="*/ 1125891 w 2482663"/>
                <a:gd name="connsiteY1" fmla="*/ 0 h 1890893"/>
                <a:gd name="connsiteX2" fmla="*/ 1131066 w 2482663"/>
                <a:gd name="connsiteY2" fmla="*/ 44648 h 1890893"/>
                <a:gd name="connsiteX3" fmla="*/ 1403028 w 2482663"/>
                <a:gd name="connsiteY3" fmla="*/ 237432 h 1890893"/>
                <a:gd name="connsiteX4" fmla="*/ 1674990 w 2482663"/>
                <a:gd name="connsiteY4" fmla="*/ 44648 h 1890893"/>
                <a:gd name="connsiteX5" fmla="*/ 1680165 w 2482663"/>
                <a:gd name="connsiteY5" fmla="*/ 0 h 1890893"/>
                <a:gd name="connsiteX6" fmla="*/ 2482663 w 2482663"/>
                <a:gd name="connsiteY6" fmla="*/ 0 h 1890893"/>
                <a:gd name="connsiteX7" fmla="*/ 2482663 w 2482663"/>
                <a:gd name="connsiteY7" fmla="*/ 1890893 h 1890893"/>
                <a:gd name="connsiteX8" fmla="*/ 323393 w 2482663"/>
                <a:gd name="connsiteY8" fmla="*/ 1890893 h 1890893"/>
                <a:gd name="connsiteX9" fmla="*/ 323393 w 2482663"/>
                <a:gd name="connsiteY9" fmla="*/ 1162515 h 1890893"/>
                <a:gd name="connsiteX10" fmla="*/ 277602 w 2482663"/>
                <a:gd name="connsiteY10" fmla="*/ 1166530 h 1890893"/>
                <a:gd name="connsiteX11" fmla="*/ 0 w 2482663"/>
                <a:gd name="connsiteY11" fmla="*/ 925086 h 1890893"/>
                <a:gd name="connsiteX12" fmla="*/ 277602 w 2482663"/>
                <a:gd name="connsiteY12" fmla="*/ 683642 h 1890893"/>
                <a:gd name="connsiteX13" fmla="*/ 323393 w 2482663"/>
                <a:gd name="connsiteY13" fmla="*/ 687657 h 1890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482663" h="1890893">
                  <a:moveTo>
                    <a:pt x="323393" y="0"/>
                  </a:moveTo>
                  <a:lnTo>
                    <a:pt x="1125891" y="0"/>
                  </a:lnTo>
                  <a:lnTo>
                    <a:pt x="1131066" y="44648"/>
                  </a:lnTo>
                  <a:cubicBezTo>
                    <a:pt x="1156952" y="154670"/>
                    <a:pt x="1268878" y="237432"/>
                    <a:pt x="1403028" y="237432"/>
                  </a:cubicBezTo>
                  <a:cubicBezTo>
                    <a:pt x="1537179" y="237432"/>
                    <a:pt x="1649105" y="154670"/>
                    <a:pt x="1674990" y="44648"/>
                  </a:cubicBezTo>
                  <a:lnTo>
                    <a:pt x="1680165" y="0"/>
                  </a:lnTo>
                  <a:lnTo>
                    <a:pt x="2482663" y="0"/>
                  </a:lnTo>
                  <a:lnTo>
                    <a:pt x="2482663" y="1890893"/>
                  </a:lnTo>
                  <a:lnTo>
                    <a:pt x="323393" y="1890893"/>
                  </a:lnTo>
                  <a:lnTo>
                    <a:pt x="323393" y="1162515"/>
                  </a:lnTo>
                  <a:lnTo>
                    <a:pt x="277602" y="1166530"/>
                  </a:lnTo>
                  <a:cubicBezTo>
                    <a:pt x="124287" y="1166530"/>
                    <a:pt x="0" y="1058432"/>
                    <a:pt x="0" y="925086"/>
                  </a:cubicBezTo>
                  <a:cubicBezTo>
                    <a:pt x="0" y="791740"/>
                    <a:pt x="124287" y="683642"/>
                    <a:pt x="277602" y="683642"/>
                  </a:cubicBezTo>
                  <a:lnTo>
                    <a:pt x="323393" y="687657"/>
                  </a:lnTo>
                  <a:close/>
                </a:path>
              </a:pathLst>
            </a:custGeom>
            <a:noFill/>
            <a:ln w="38100">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FI">
                <a:solidFill>
                  <a:schemeClr val="tx1">
                    <a:lumMod val="50000"/>
                  </a:schemeClr>
                </a:solidFill>
              </a:endParaRPr>
            </a:p>
          </p:txBody>
        </p:sp>
        <p:sp>
          <p:nvSpPr>
            <p:cNvPr id="76" name="Freeform: Shape 75">
              <a:extLst>
                <a:ext uri="{FF2B5EF4-FFF2-40B4-BE49-F238E27FC236}">
                  <a16:creationId xmlns:a16="http://schemas.microsoft.com/office/drawing/2014/main" id="{A30A225E-E810-4A90-9E33-2A01E3F7ADB3}"/>
                </a:ext>
              </a:extLst>
            </p:cNvPr>
            <p:cNvSpPr/>
            <p:nvPr/>
          </p:nvSpPr>
          <p:spPr>
            <a:xfrm>
              <a:off x="7067470" y="2450026"/>
              <a:ext cx="2029877" cy="2236261"/>
            </a:xfrm>
            <a:custGeom>
              <a:avLst/>
              <a:gdLst>
                <a:gd name="connsiteX0" fmla="*/ 1079635 w 2159270"/>
                <a:gd name="connsiteY0" fmla="*/ 0 h 2385153"/>
                <a:gd name="connsiteX1" fmla="*/ 1335422 w 2159270"/>
                <a:gd name="connsiteY1" fmla="*/ 147463 h 2385153"/>
                <a:gd name="connsiteX2" fmla="*/ 1347900 w 2159270"/>
                <a:gd name="connsiteY2" fmla="*/ 182426 h 2385153"/>
                <a:gd name="connsiteX3" fmla="*/ 2159270 w 2159270"/>
                <a:gd name="connsiteY3" fmla="*/ 182426 h 2385153"/>
                <a:gd name="connsiteX4" fmla="*/ 2159270 w 2159270"/>
                <a:gd name="connsiteY4" fmla="*/ 2084694 h 2385153"/>
                <a:gd name="connsiteX5" fmla="*/ 1347901 w 2159270"/>
                <a:gd name="connsiteY5" fmla="*/ 2084694 h 2385153"/>
                <a:gd name="connsiteX6" fmla="*/ 1351597 w 2159270"/>
                <a:gd name="connsiteY6" fmla="*/ 2095050 h 2385153"/>
                <a:gd name="connsiteX7" fmla="*/ 1357237 w 2159270"/>
                <a:gd name="connsiteY7" fmla="*/ 2143709 h 2385153"/>
                <a:gd name="connsiteX8" fmla="*/ 1079635 w 2159270"/>
                <a:gd name="connsiteY8" fmla="*/ 2385153 h 2385153"/>
                <a:gd name="connsiteX9" fmla="*/ 802033 w 2159270"/>
                <a:gd name="connsiteY9" fmla="*/ 2143709 h 2385153"/>
                <a:gd name="connsiteX10" fmla="*/ 807673 w 2159270"/>
                <a:gd name="connsiteY10" fmla="*/ 2095050 h 2385153"/>
                <a:gd name="connsiteX11" fmla="*/ 811369 w 2159270"/>
                <a:gd name="connsiteY11" fmla="*/ 2084694 h 2385153"/>
                <a:gd name="connsiteX12" fmla="*/ 0 w 2159270"/>
                <a:gd name="connsiteY12" fmla="*/ 2084694 h 2385153"/>
                <a:gd name="connsiteX13" fmla="*/ 0 w 2159270"/>
                <a:gd name="connsiteY13" fmla="*/ 1353775 h 2385153"/>
                <a:gd name="connsiteX14" fmla="*/ 4014 w 2159270"/>
                <a:gd name="connsiteY14" fmla="*/ 1354127 h 2385153"/>
                <a:gd name="connsiteX15" fmla="*/ 281616 w 2159270"/>
                <a:gd name="connsiteY15" fmla="*/ 1112683 h 2385153"/>
                <a:gd name="connsiteX16" fmla="*/ 4014 w 2159270"/>
                <a:gd name="connsiteY16" fmla="*/ 871239 h 2385153"/>
                <a:gd name="connsiteX17" fmla="*/ 0 w 2159270"/>
                <a:gd name="connsiteY17" fmla="*/ 871591 h 2385153"/>
                <a:gd name="connsiteX18" fmla="*/ 0 w 2159270"/>
                <a:gd name="connsiteY18" fmla="*/ 182426 h 2385153"/>
                <a:gd name="connsiteX19" fmla="*/ 811370 w 2159270"/>
                <a:gd name="connsiteY19" fmla="*/ 182426 h 2385153"/>
                <a:gd name="connsiteX20" fmla="*/ 823849 w 2159270"/>
                <a:gd name="connsiteY20" fmla="*/ 147463 h 2385153"/>
                <a:gd name="connsiteX21" fmla="*/ 1079635 w 2159270"/>
                <a:gd name="connsiteY21" fmla="*/ 0 h 23851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59270" h="2385153">
                  <a:moveTo>
                    <a:pt x="1079635" y="0"/>
                  </a:moveTo>
                  <a:cubicBezTo>
                    <a:pt x="1194621" y="0"/>
                    <a:pt x="1293279" y="60805"/>
                    <a:pt x="1335422" y="147463"/>
                  </a:cubicBezTo>
                  <a:lnTo>
                    <a:pt x="1347900" y="182426"/>
                  </a:lnTo>
                  <a:lnTo>
                    <a:pt x="2159270" y="182426"/>
                  </a:lnTo>
                  <a:lnTo>
                    <a:pt x="2159270" y="2084694"/>
                  </a:lnTo>
                  <a:lnTo>
                    <a:pt x="1347901" y="2084694"/>
                  </a:lnTo>
                  <a:lnTo>
                    <a:pt x="1351597" y="2095050"/>
                  </a:lnTo>
                  <a:cubicBezTo>
                    <a:pt x="1355295" y="2110767"/>
                    <a:pt x="1357237" y="2127041"/>
                    <a:pt x="1357237" y="2143709"/>
                  </a:cubicBezTo>
                  <a:cubicBezTo>
                    <a:pt x="1357237" y="2277055"/>
                    <a:pt x="1232950" y="2385153"/>
                    <a:pt x="1079635" y="2385153"/>
                  </a:cubicBezTo>
                  <a:cubicBezTo>
                    <a:pt x="926320" y="2385153"/>
                    <a:pt x="802033" y="2277055"/>
                    <a:pt x="802033" y="2143709"/>
                  </a:cubicBezTo>
                  <a:cubicBezTo>
                    <a:pt x="802033" y="2127041"/>
                    <a:pt x="803975" y="2110767"/>
                    <a:pt x="807673" y="2095050"/>
                  </a:cubicBezTo>
                  <a:lnTo>
                    <a:pt x="811369" y="2084694"/>
                  </a:lnTo>
                  <a:lnTo>
                    <a:pt x="0" y="2084694"/>
                  </a:lnTo>
                  <a:lnTo>
                    <a:pt x="0" y="1353775"/>
                  </a:lnTo>
                  <a:lnTo>
                    <a:pt x="4014" y="1354127"/>
                  </a:lnTo>
                  <a:cubicBezTo>
                    <a:pt x="157329" y="1354127"/>
                    <a:pt x="281616" y="1246029"/>
                    <a:pt x="281616" y="1112683"/>
                  </a:cubicBezTo>
                  <a:cubicBezTo>
                    <a:pt x="281616" y="979337"/>
                    <a:pt x="157329" y="871239"/>
                    <a:pt x="4014" y="871239"/>
                  </a:cubicBezTo>
                  <a:lnTo>
                    <a:pt x="0" y="871591"/>
                  </a:lnTo>
                  <a:lnTo>
                    <a:pt x="0" y="182426"/>
                  </a:lnTo>
                  <a:lnTo>
                    <a:pt x="811370" y="182426"/>
                  </a:lnTo>
                  <a:lnTo>
                    <a:pt x="823849" y="147463"/>
                  </a:lnTo>
                  <a:cubicBezTo>
                    <a:pt x="865991" y="60805"/>
                    <a:pt x="964649" y="0"/>
                    <a:pt x="1079635" y="0"/>
                  </a:cubicBezTo>
                  <a:close/>
                </a:path>
              </a:pathLst>
            </a:custGeom>
            <a:noFill/>
            <a:ln w="38100">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FI">
                <a:solidFill>
                  <a:schemeClr val="tx1">
                    <a:lumMod val="50000"/>
                  </a:schemeClr>
                </a:solidFill>
              </a:endParaRPr>
            </a:p>
          </p:txBody>
        </p:sp>
        <p:sp>
          <p:nvSpPr>
            <p:cNvPr id="17" name="TextBox 16">
              <a:extLst>
                <a:ext uri="{FF2B5EF4-FFF2-40B4-BE49-F238E27FC236}">
                  <a16:creationId xmlns:a16="http://schemas.microsoft.com/office/drawing/2014/main" id="{6E347ED8-588D-4948-AF14-031C636D7FB5}"/>
                </a:ext>
              </a:extLst>
            </p:cNvPr>
            <p:cNvSpPr txBox="1"/>
            <p:nvPr/>
          </p:nvSpPr>
          <p:spPr>
            <a:xfrm>
              <a:off x="5204144" y="791636"/>
              <a:ext cx="1620169" cy="307777"/>
            </a:xfrm>
            <a:prstGeom prst="rect">
              <a:avLst/>
            </a:prstGeom>
            <a:noFill/>
            <a:ln w="57150">
              <a:noFill/>
            </a:ln>
          </p:spPr>
          <p:txBody>
            <a:bodyPr wrap="square" rtlCol="0">
              <a:spAutoFit/>
            </a:bodyPr>
            <a:lstStyle/>
            <a:p>
              <a:pPr algn="ctr"/>
              <a:r>
                <a:rPr lang="fi-FI" sz="1400" b="1" dirty="0">
                  <a:solidFill>
                    <a:schemeClr val="tx1">
                      <a:lumMod val="50000"/>
                    </a:schemeClr>
                  </a:solidFill>
                </a:rPr>
                <a:t>National level</a:t>
              </a:r>
              <a:endParaRPr lang="en-FI" sz="1400" b="1" dirty="0">
                <a:solidFill>
                  <a:schemeClr val="tx1">
                    <a:lumMod val="50000"/>
                  </a:schemeClr>
                </a:solidFill>
              </a:endParaRPr>
            </a:p>
          </p:txBody>
        </p:sp>
      </p:grpSp>
      <p:sp>
        <p:nvSpPr>
          <p:cNvPr id="18" name="TextBox 17">
            <a:extLst>
              <a:ext uri="{FF2B5EF4-FFF2-40B4-BE49-F238E27FC236}">
                <a16:creationId xmlns:a16="http://schemas.microsoft.com/office/drawing/2014/main" id="{356ED479-3B29-4540-AC75-C218D0B7E310}"/>
              </a:ext>
            </a:extLst>
          </p:cNvPr>
          <p:cNvSpPr txBox="1"/>
          <p:nvPr/>
        </p:nvSpPr>
        <p:spPr>
          <a:xfrm>
            <a:off x="5369048" y="2816093"/>
            <a:ext cx="1325191" cy="307777"/>
          </a:xfrm>
          <a:prstGeom prst="rect">
            <a:avLst/>
          </a:prstGeom>
          <a:noFill/>
          <a:ln w="57150">
            <a:noFill/>
          </a:ln>
        </p:spPr>
        <p:txBody>
          <a:bodyPr wrap="square" rtlCol="0">
            <a:spAutoFit/>
          </a:bodyPr>
          <a:lstStyle/>
          <a:p>
            <a:pPr algn="ctr"/>
            <a:r>
              <a:rPr lang="fi-FI" sz="1400" b="1" dirty="0" err="1">
                <a:solidFill>
                  <a:schemeClr val="tx1">
                    <a:lumMod val="50000"/>
                  </a:schemeClr>
                </a:solidFill>
              </a:rPr>
              <a:t>Administration</a:t>
            </a:r>
            <a:endParaRPr lang="en-FI" sz="1400" b="1" dirty="0">
              <a:solidFill>
                <a:schemeClr val="tx1">
                  <a:lumMod val="50000"/>
                </a:schemeClr>
              </a:solidFill>
            </a:endParaRPr>
          </a:p>
        </p:txBody>
      </p:sp>
      <p:sp>
        <p:nvSpPr>
          <p:cNvPr id="19" name="TextBox 18">
            <a:extLst>
              <a:ext uri="{FF2B5EF4-FFF2-40B4-BE49-F238E27FC236}">
                <a16:creationId xmlns:a16="http://schemas.microsoft.com/office/drawing/2014/main" id="{64DB6463-D3C1-4DB3-ACBD-5A93D5C77A2A}"/>
              </a:ext>
            </a:extLst>
          </p:cNvPr>
          <p:cNvSpPr txBox="1"/>
          <p:nvPr/>
        </p:nvSpPr>
        <p:spPr>
          <a:xfrm rot="16200000">
            <a:off x="2669504" y="3350422"/>
            <a:ext cx="1034205" cy="307777"/>
          </a:xfrm>
          <a:prstGeom prst="rect">
            <a:avLst/>
          </a:prstGeom>
          <a:noFill/>
          <a:ln w="57150">
            <a:noFill/>
          </a:ln>
        </p:spPr>
        <p:txBody>
          <a:bodyPr wrap="square" rtlCol="0">
            <a:spAutoFit/>
          </a:bodyPr>
          <a:lstStyle/>
          <a:p>
            <a:pPr algn="ctr"/>
            <a:r>
              <a:rPr lang="fi-FI" sz="1400" b="1" dirty="0">
                <a:solidFill>
                  <a:schemeClr val="tx1">
                    <a:lumMod val="50000"/>
                  </a:schemeClr>
                </a:solidFill>
              </a:rPr>
              <a:t>Curriculum</a:t>
            </a:r>
            <a:endParaRPr lang="en-FI" sz="1400" b="1" dirty="0">
              <a:solidFill>
                <a:schemeClr val="tx1">
                  <a:lumMod val="50000"/>
                </a:schemeClr>
              </a:solidFill>
            </a:endParaRPr>
          </a:p>
        </p:txBody>
      </p:sp>
      <p:sp>
        <p:nvSpPr>
          <p:cNvPr id="20" name="TextBox 19">
            <a:extLst>
              <a:ext uri="{FF2B5EF4-FFF2-40B4-BE49-F238E27FC236}">
                <a16:creationId xmlns:a16="http://schemas.microsoft.com/office/drawing/2014/main" id="{8F2C5638-74C7-45B7-BDBF-041155E405E2}"/>
              </a:ext>
            </a:extLst>
          </p:cNvPr>
          <p:cNvSpPr txBox="1"/>
          <p:nvPr/>
        </p:nvSpPr>
        <p:spPr>
          <a:xfrm rot="5400000">
            <a:off x="8271799" y="3143358"/>
            <a:ext cx="1062588" cy="523220"/>
          </a:xfrm>
          <a:prstGeom prst="rect">
            <a:avLst/>
          </a:prstGeom>
          <a:noFill/>
          <a:ln w="57150">
            <a:noFill/>
          </a:ln>
        </p:spPr>
        <p:txBody>
          <a:bodyPr wrap="square" rtlCol="0">
            <a:spAutoFit/>
          </a:bodyPr>
          <a:lstStyle/>
          <a:p>
            <a:pPr algn="ctr"/>
            <a:r>
              <a:rPr lang="fi-FI" sz="1400" b="1" dirty="0">
                <a:solidFill>
                  <a:schemeClr val="tx1">
                    <a:lumMod val="50000"/>
                  </a:schemeClr>
                </a:solidFill>
              </a:rPr>
              <a:t>Teaching &amp; Learning</a:t>
            </a:r>
            <a:endParaRPr lang="en-FI" sz="1400" b="1" dirty="0">
              <a:solidFill>
                <a:schemeClr val="tx1">
                  <a:lumMod val="50000"/>
                </a:schemeClr>
              </a:solidFill>
            </a:endParaRPr>
          </a:p>
        </p:txBody>
      </p:sp>
      <p:sp>
        <p:nvSpPr>
          <p:cNvPr id="21" name="TextBox 20">
            <a:extLst>
              <a:ext uri="{FF2B5EF4-FFF2-40B4-BE49-F238E27FC236}">
                <a16:creationId xmlns:a16="http://schemas.microsoft.com/office/drawing/2014/main" id="{E1EC5E08-43AA-4CD1-B2CB-9646702A2826}"/>
              </a:ext>
            </a:extLst>
          </p:cNvPr>
          <p:cNvSpPr txBox="1"/>
          <p:nvPr/>
        </p:nvSpPr>
        <p:spPr>
          <a:xfrm>
            <a:off x="5603456" y="5866564"/>
            <a:ext cx="844315" cy="307777"/>
          </a:xfrm>
          <a:prstGeom prst="rect">
            <a:avLst/>
          </a:prstGeom>
          <a:noFill/>
          <a:ln w="57150">
            <a:noFill/>
          </a:ln>
        </p:spPr>
        <p:txBody>
          <a:bodyPr wrap="square" rtlCol="0">
            <a:spAutoFit/>
          </a:bodyPr>
          <a:lstStyle/>
          <a:p>
            <a:pPr algn="ctr"/>
            <a:r>
              <a:rPr lang="fi-FI" sz="1400" b="1" dirty="0" err="1">
                <a:solidFill>
                  <a:schemeClr val="tx1">
                    <a:lumMod val="50000"/>
                  </a:schemeClr>
                </a:solidFill>
              </a:rPr>
              <a:t>Physical</a:t>
            </a:r>
            <a:endParaRPr lang="en-FI" sz="1400" b="1" dirty="0">
              <a:solidFill>
                <a:schemeClr val="tx1">
                  <a:lumMod val="50000"/>
                </a:schemeClr>
              </a:solidFill>
            </a:endParaRPr>
          </a:p>
        </p:txBody>
      </p:sp>
      <p:sp>
        <p:nvSpPr>
          <p:cNvPr id="22" name="TextBox 21">
            <a:extLst>
              <a:ext uri="{FF2B5EF4-FFF2-40B4-BE49-F238E27FC236}">
                <a16:creationId xmlns:a16="http://schemas.microsoft.com/office/drawing/2014/main" id="{2565BCB9-2570-4529-BB67-7C84162735A4}"/>
              </a:ext>
            </a:extLst>
          </p:cNvPr>
          <p:cNvSpPr txBox="1"/>
          <p:nvPr/>
        </p:nvSpPr>
        <p:spPr>
          <a:xfrm>
            <a:off x="3670815" y="5909230"/>
            <a:ext cx="723346" cy="307777"/>
          </a:xfrm>
          <a:prstGeom prst="rect">
            <a:avLst/>
          </a:prstGeom>
          <a:noFill/>
          <a:ln w="57150">
            <a:noFill/>
          </a:ln>
        </p:spPr>
        <p:txBody>
          <a:bodyPr wrap="square" rtlCol="0">
            <a:spAutoFit/>
          </a:bodyPr>
          <a:lstStyle/>
          <a:p>
            <a:pPr algn="ctr"/>
            <a:r>
              <a:rPr lang="fi-FI" sz="1400" b="1" dirty="0">
                <a:solidFill>
                  <a:schemeClr val="tx1">
                    <a:lumMod val="50000"/>
                  </a:schemeClr>
                </a:solidFill>
              </a:rPr>
              <a:t>Digital</a:t>
            </a:r>
            <a:endParaRPr lang="en-FI" sz="1400" b="1" dirty="0">
              <a:solidFill>
                <a:schemeClr val="tx1">
                  <a:lumMod val="50000"/>
                </a:schemeClr>
              </a:solidFill>
            </a:endParaRPr>
          </a:p>
        </p:txBody>
      </p:sp>
      <p:sp>
        <p:nvSpPr>
          <p:cNvPr id="23" name="TextBox 22">
            <a:extLst>
              <a:ext uri="{FF2B5EF4-FFF2-40B4-BE49-F238E27FC236}">
                <a16:creationId xmlns:a16="http://schemas.microsoft.com/office/drawing/2014/main" id="{4B4756B2-7B07-4827-B44C-798D929D7D0D}"/>
              </a:ext>
            </a:extLst>
          </p:cNvPr>
          <p:cNvSpPr txBox="1"/>
          <p:nvPr/>
        </p:nvSpPr>
        <p:spPr>
          <a:xfrm>
            <a:off x="7488638" y="5685958"/>
            <a:ext cx="1203789" cy="523220"/>
          </a:xfrm>
          <a:prstGeom prst="rect">
            <a:avLst/>
          </a:prstGeom>
          <a:noFill/>
          <a:ln w="57150">
            <a:noFill/>
          </a:ln>
        </p:spPr>
        <p:txBody>
          <a:bodyPr wrap="square" rtlCol="0">
            <a:spAutoFit/>
          </a:bodyPr>
          <a:lstStyle/>
          <a:p>
            <a:pPr algn="ctr"/>
            <a:r>
              <a:rPr lang="fi-FI" sz="1400" b="1" dirty="0" err="1">
                <a:solidFill>
                  <a:schemeClr val="tx1">
                    <a:lumMod val="50000"/>
                  </a:schemeClr>
                </a:solidFill>
              </a:rPr>
              <a:t>Social</a:t>
            </a:r>
            <a:r>
              <a:rPr lang="fi-FI" sz="1400" b="1" dirty="0">
                <a:solidFill>
                  <a:schemeClr val="tx1">
                    <a:lumMod val="50000"/>
                  </a:schemeClr>
                </a:solidFill>
              </a:rPr>
              <a:t> &amp; </a:t>
            </a:r>
            <a:r>
              <a:rPr lang="fi-FI" sz="1400" b="1" dirty="0" err="1">
                <a:solidFill>
                  <a:schemeClr val="tx1">
                    <a:lumMod val="50000"/>
                  </a:schemeClr>
                </a:solidFill>
              </a:rPr>
              <a:t>Attitudinal</a:t>
            </a:r>
            <a:endParaRPr lang="en-FI" sz="1400" b="1" dirty="0">
              <a:solidFill>
                <a:schemeClr val="tx1">
                  <a:lumMod val="50000"/>
                </a:schemeClr>
              </a:solidFill>
            </a:endParaRPr>
          </a:p>
        </p:txBody>
      </p:sp>
      <p:sp>
        <p:nvSpPr>
          <p:cNvPr id="79" name="TextBox 78">
            <a:extLst>
              <a:ext uri="{FF2B5EF4-FFF2-40B4-BE49-F238E27FC236}">
                <a16:creationId xmlns:a16="http://schemas.microsoft.com/office/drawing/2014/main" id="{82EFED8E-6224-4D7B-9785-67BBAFA5359E}"/>
              </a:ext>
            </a:extLst>
          </p:cNvPr>
          <p:cNvSpPr txBox="1"/>
          <p:nvPr/>
        </p:nvSpPr>
        <p:spPr>
          <a:xfrm>
            <a:off x="215619" y="936711"/>
            <a:ext cx="2594584" cy="369332"/>
          </a:xfrm>
          <a:prstGeom prst="rect">
            <a:avLst/>
          </a:prstGeom>
          <a:solidFill>
            <a:schemeClr val="accent1">
              <a:lumMod val="40000"/>
              <a:lumOff val="60000"/>
            </a:schemeClr>
          </a:solidFill>
          <a:ln w="57150">
            <a:solidFill>
              <a:schemeClr val="accent1">
                <a:lumMod val="40000"/>
                <a:lumOff val="60000"/>
              </a:schemeClr>
            </a:solidFill>
          </a:ln>
        </p:spPr>
        <p:txBody>
          <a:bodyPr wrap="square" rtlCol="0">
            <a:spAutoFit/>
          </a:bodyPr>
          <a:lstStyle/>
          <a:p>
            <a:pPr algn="ctr"/>
            <a:r>
              <a:rPr lang="fi-FI" b="1" dirty="0" err="1">
                <a:solidFill>
                  <a:sysClr val="windowText" lastClr="000000"/>
                </a:solidFill>
              </a:rPr>
              <a:t>Policies</a:t>
            </a:r>
            <a:endParaRPr lang="en-FI" b="1" dirty="0">
              <a:solidFill>
                <a:sysClr val="windowText" lastClr="000000"/>
              </a:solidFill>
            </a:endParaRPr>
          </a:p>
        </p:txBody>
      </p:sp>
      <p:sp>
        <p:nvSpPr>
          <p:cNvPr id="80" name="TextBox 79">
            <a:extLst>
              <a:ext uri="{FF2B5EF4-FFF2-40B4-BE49-F238E27FC236}">
                <a16:creationId xmlns:a16="http://schemas.microsoft.com/office/drawing/2014/main" id="{72908545-5B6B-4D94-A864-B9A349AD190A}"/>
              </a:ext>
            </a:extLst>
          </p:cNvPr>
          <p:cNvSpPr txBox="1"/>
          <p:nvPr/>
        </p:nvSpPr>
        <p:spPr>
          <a:xfrm>
            <a:off x="215620" y="1388741"/>
            <a:ext cx="2597756" cy="1857508"/>
          </a:xfrm>
          <a:prstGeom prst="rect">
            <a:avLst/>
          </a:prstGeom>
          <a:noFill/>
          <a:ln w="57150">
            <a:solidFill>
              <a:schemeClr val="accent1">
                <a:lumMod val="40000"/>
                <a:lumOff val="60000"/>
              </a:schemeClr>
            </a:solidFill>
          </a:ln>
        </p:spPr>
        <p:txBody>
          <a:bodyPr wrap="square" rtlCol="0">
            <a:spAutoFit/>
          </a:bodyPr>
          <a:lstStyle/>
          <a:p>
            <a:endParaRPr lang="en-FI" dirty="0"/>
          </a:p>
        </p:txBody>
      </p:sp>
      <p:sp>
        <p:nvSpPr>
          <p:cNvPr id="81" name="TextBox 80">
            <a:extLst>
              <a:ext uri="{FF2B5EF4-FFF2-40B4-BE49-F238E27FC236}">
                <a16:creationId xmlns:a16="http://schemas.microsoft.com/office/drawing/2014/main" id="{B6A07E37-9527-4811-8006-3D3CDA4E3DAC}"/>
              </a:ext>
            </a:extLst>
          </p:cNvPr>
          <p:cNvSpPr txBox="1"/>
          <p:nvPr/>
        </p:nvSpPr>
        <p:spPr>
          <a:xfrm>
            <a:off x="9470577" y="2504342"/>
            <a:ext cx="2229576" cy="369332"/>
          </a:xfrm>
          <a:prstGeom prst="rect">
            <a:avLst/>
          </a:prstGeom>
          <a:solidFill>
            <a:schemeClr val="accent2">
              <a:lumMod val="40000"/>
              <a:lumOff val="60000"/>
            </a:schemeClr>
          </a:solidFill>
          <a:ln w="57150">
            <a:solidFill>
              <a:schemeClr val="accent2">
                <a:lumMod val="40000"/>
                <a:lumOff val="60000"/>
              </a:schemeClr>
            </a:solidFill>
          </a:ln>
        </p:spPr>
        <p:txBody>
          <a:bodyPr wrap="square" rtlCol="0">
            <a:spAutoFit/>
          </a:bodyPr>
          <a:lstStyle/>
          <a:p>
            <a:pPr algn="ctr"/>
            <a:r>
              <a:rPr lang="fi-FI" b="1" dirty="0">
                <a:solidFill>
                  <a:sysClr val="windowText" lastClr="000000"/>
                </a:solidFill>
              </a:rPr>
              <a:t>Practices</a:t>
            </a:r>
            <a:endParaRPr lang="en-FI" b="1" dirty="0">
              <a:solidFill>
                <a:sysClr val="windowText" lastClr="000000"/>
              </a:solidFill>
            </a:endParaRPr>
          </a:p>
        </p:txBody>
      </p:sp>
      <p:sp>
        <p:nvSpPr>
          <p:cNvPr id="82" name="TextBox 81">
            <a:extLst>
              <a:ext uri="{FF2B5EF4-FFF2-40B4-BE49-F238E27FC236}">
                <a16:creationId xmlns:a16="http://schemas.microsoft.com/office/drawing/2014/main" id="{7EFBC087-2343-430B-9918-FB3BF087E924}"/>
              </a:ext>
            </a:extLst>
          </p:cNvPr>
          <p:cNvSpPr txBox="1"/>
          <p:nvPr/>
        </p:nvSpPr>
        <p:spPr>
          <a:xfrm>
            <a:off x="9470577" y="2957504"/>
            <a:ext cx="2229576" cy="1840181"/>
          </a:xfrm>
          <a:prstGeom prst="rect">
            <a:avLst/>
          </a:prstGeom>
          <a:noFill/>
          <a:ln w="57150">
            <a:solidFill>
              <a:schemeClr val="accent2">
                <a:lumMod val="40000"/>
                <a:lumOff val="60000"/>
              </a:schemeClr>
            </a:solidFill>
          </a:ln>
        </p:spPr>
        <p:txBody>
          <a:bodyPr wrap="square" rtlCol="0">
            <a:spAutoFit/>
          </a:bodyPr>
          <a:lstStyle/>
          <a:p>
            <a:endParaRPr lang="en-FI" dirty="0"/>
          </a:p>
        </p:txBody>
      </p:sp>
      <p:sp>
        <p:nvSpPr>
          <p:cNvPr id="83" name="TextBox 82">
            <a:extLst>
              <a:ext uri="{FF2B5EF4-FFF2-40B4-BE49-F238E27FC236}">
                <a16:creationId xmlns:a16="http://schemas.microsoft.com/office/drawing/2014/main" id="{C2F02DE9-AB9C-42B7-84CF-977C74F77FE5}"/>
              </a:ext>
            </a:extLst>
          </p:cNvPr>
          <p:cNvSpPr txBox="1"/>
          <p:nvPr/>
        </p:nvSpPr>
        <p:spPr>
          <a:xfrm>
            <a:off x="215619" y="3672700"/>
            <a:ext cx="2598951" cy="369332"/>
          </a:xfrm>
          <a:prstGeom prst="rect">
            <a:avLst/>
          </a:prstGeom>
          <a:solidFill>
            <a:schemeClr val="accent3">
              <a:lumMod val="40000"/>
              <a:lumOff val="60000"/>
            </a:schemeClr>
          </a:solidFill>
          <a:ln w="57150">
            <a:solidFill>
              <a:schemeClr val="accent3">
                <a:lumMod val="40000"/>
                <a:lumOff val="60000"/>
              </a:schemeClr>
            </a:solidFill>
          </a:ln>
        </p:spPr>
        <p:txBody>
          <a:bodyPr wrap="square" rtlCol="0">
            <a:spAutoFit/>
          </a:bodyPr>
          <a:lstStyle/>
          <a:p>
            <a:pPr algn="ctr"/>
            <a:r>
              <a:rPr lang="fi-FI" b="1" dirty="0">
                <a:solidFill>
                  <a:sysClr val="windowText" lastClr="000000"/>
                </a:solidFill>
              </a:rPr>
              <a:t>Accessibility</a:t>
            </a:r>
            <a:endParaRPr lang="en-FI" b="1" dirty="0">
              <a:solidFill>
                <a:sysClr val="windowText" lastClr="000000"/>
              </a:solidFill>
            </a:endParaRPr>
          </a:p>
        </p:txBody>
      </p:sp>
      <p:sp>
        <p:nvSpPr>
          <p:cNvPr id="84" name="TextBox 83">
            <a:extLst>
              <a:ext uri="{FF2B5EF4-FFF2-40B4-BE49-F238E27FC236}">
                <a16:creationId xmlns:a16="http://schemas.microsoft.com/office/drawing/2014/main" id="{19791328-147F-4349-A680-4A058F7FD0EC}"/>
              </a:ext>
            </a:extLst>
          </p:cNvPr>
          <p:cNvSpPr txBox="1"/>
          <p:nvPr/>
        </p:nvSpPr>
        <p:spPr>
          <a:xfrm>
            <a:off x="216215" y="4123699"/>
            <a:ext cx="2597757" cy="2076423"/>
          </a:xfrm>
          <a:prstGeom prst="rect">
            <a:avLst/>
          </a:prstGeom>
          <a:noFill/>
          <a:ln w="57150">
            <a:solidFill>
              <a:schemeClr val="accent3">
                <a:lumMod val="40000"/>
                <a:lumOff val="60000"/>
              </a:schemeClr>
            </a:solidFill>
          </a:ln>
        </p:spPr>
        <p:txBody>
          <a:bodyPr wrap="square" rtlCol="0">
            <a:spAutoFit/>
          </a:bodyPr>
          <a:lstStyle/>
          <a:p>
            <a:endParaRPr lang="en-FI" dirty="0"/>
          </a:p>
        </p:txBody>
      </p:sp>
      <p:pic>
        <p:nvPicPr>
          <p:cNvPr id="46" name="Picture 45">
            <a:extLst>
              <a:ext uri="{FF2B5EF4-FFF2-40B4-BE49-F238E27FC236}">
                <a16:creationId xmlns:a16="http://schemas.microsoft.com/office/drawing/2014/main" id="{89D5AE6F-052E-4D96-AC60-505C391D01EA}"/>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2378931" y="6430450"/>
            <a:ext cx="1533525" cy="315595"/>
          </a:xfrm>
          <a:prstGeom prst="rect">
            <a:avLst/>
          </a:prstGeom>
        </p:spPr>
      </p:pic>
      <p:sp>
        <p:nvSpPr>
          <p:cNvPr id="48" name="TextBox 47">
            <a:extLst>
              <a:ext uri="{FF2B5EF4-FFF2-40B4-BE49-F238E27FC236}">
                <a16:creationId xmlns:a16="http://schemas.microsoft.com/office/drawing/2014/main" id="{620A22EE-8D83-41DF-8BC1-B4C242DF295B}"/>
              </a:ext>
            </a:extLst>
          </p:cNvPr>
          <p:cNvSpPr txBox="1"/>
          <p:nvPr/>
        </p:nvSpPr>
        <p:spPr>
          <a:xfrm>
            <a:off x="3979131" y="6334565"/>
            <a:ext cx="5386070" cy="638175"/>
          </a:xfrm>
          <a:prstGeom prst="rect">
            <a:avLst/>
          </a:prstGeom>
          <a:noFill/>
          <a:ln>
            <a:noFill/>
          </a:ln>
        </p:spPr>
        <p:txBody>
          <a:bodyPr wrap="square" rtlCol="0">
            <a:noAutofit/>
          </a:bodyPr>
          <a:lstStyle/>
          <a:p>
            <a:r>
              <a:rPr lang="en-US" sz="800" kern="1200" dirty="0">
                <a:solidFill>
                  <a:srgbClr val="5C5A5A"/>
                </a:solidFill>
                <a:effectLst/>
                <a:latin typeface="Calibri" panose="020F0502020204030204" pitchFamily="34" charset="0"/>
                <a:ea typeface="Times New Roman" panose="02020603050405020304" pitchFamily="18" charset="0"/>
                <a:cs typeface="Times New Roman" panose="02020603050405020304" pitchFamily="18" charset="0"/>
              </a:rPr>
              <a:t>This project has been funded with support from the European Commission. This publication reflects the views only of the author, and the Commission cannot be held responsible for any use which may be made of the information contained therein. Project Number: </a:t>
            </a:r>
            <a:r>
              <a:rPr lang="en-GB" sz="800" dirty="0">
                <a:solidFill>
                  <a:srgbClr val="5C5A5A"/>
                </a:solidFill>
                <a:latin typeface="Calibri" panose="020F0502020204030204" pitchFamily="34" charset="0"/>
                <a:ea typeface="Times New Roman" panose="02020603050405020304" pitchFamily="18" charset="0"/>
                <a:cs typeface="Times New Roman" panose="02020603050405020304" pitchFamily="18" charset="0"/>
              </a:rPr>
              <a:t>2020-1-FI01-KA203-066572</a:t>
            </a:r>
          </a:p>
          <a:p>
            <a:endParaRPr lang="en-FI" sz="1200" dirty="0">
              <a:solidFill>
                <a:srgbClr val="636A6F"/>
              </a:solidFill>
              <a:effectLst/>
              <a:latin typeface="Times New Roman" panose="02020603050405020304" pitchFamily="18" charset="0"/>
              <a:ea typeface="Times New Roman" panose="02020603050405020304" pitchFamily="18" charset="0"/>
            </a:endParaRPr>
          </a:p>
        </p:txBody>
      </p:sp>
      <p:pic>
        <p:nvPicPr>
          <p:cNvPr id="34" name="Picture 33" descr="A picture containing text, businesscard&#10;&#10;Description automatically generated">
            <a:extLst>
              <a:ext uri="{FF2B5EF4-FFF2-40B4-BE49-F238E27FC236}">
                <a16:creationId xmlns:a16="http://schemas.microsoft.com/office/drawing/2014/main" id="{7BFA3631-47F3-4A1C-98E2-961B3A7252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477896" y="-13713"/>
            <a:ext cx="714103" cy="806245"/>
          </a:xfrm>
          <a:prstGeom prst="rect">
            <a:avLst/>
          </a:prstGeom>
        </p:spPr>
      </p:pic>
      <p:sp>
        <p:nvSpPr>
          <p:cNvPr id="2" name="Oval 1"/>
          <p:cNvSpPr/>
          <p:nvPr/>
        </p:nvSpPr>
        <p:spPr>
          <a:xfrm>
            <a:off x="7821883" y="2453021"/>
            <a:ext cx="521049" cy="44095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FI"/>
          </a:p>
        </p:txBody>
      </p:sp>
    </p:spTree>
    <p:extLst>
      <p:ext uri="{BB962C8B-B14F-4D97-AF65-F5344CB8AC3E}">
        <p14:creationId xmlns:p14="http://schemas.microsoft.com/office/powerpoint/2010/main" val="293833924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CARDET Course template">
  <a:themeElements>
    <a:clrScheme name="InclusiveHE">
      <a:dk1>
        <a:srgbClr val="FFFFFF"/>
      </a:dk1>
      <a:lt1>
        <a:srgbClr val="7C7878"/>
      </a:lt1>
      <a:dk2>
        <a:srgbClr val="E1E2E3"/>
      </a:dk2>
      <a:lt2>
        <a:srgbClr val="636A6F"/>
      </a:lt2>
      <a:accent1>
        <a:srgbClr val="E63E57"/>
      </a:accent1>
      <a:accent2>
        <a:srgbClr val="67C4A5"/>
      </a:accent2>
      <a:accent3>
        <a:srgbClr val="F5A21C"/>
      </a:accent3>
      <a:accent4>
        <a:srgbClr val="79B3E2"/>
      </a:accent4>
      <a:accent5>
        <a:srgbClr val="E63E57"/>
      </a:accent5>
      <a:accent6>
        <a:srgbClr val="F5A21C"/>
      </a:accent6>
      <a:hlink>
        <a:srgbClr val="79B3E2"/>
      </a:hlink>
      <a:folHlink>
        <a:srgbClr val="67C4A5"/>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ARDET Course template - Cover page">
  <a:themeElements>
    <a:clrScheme name="InclusiveHE">
      <a:dk1>
        <a:srgbClr val="FFFFFF"/>
      </a:dk1>
      <a:lt1>
        <a:srgbClr val="7C7878"/>
      </a:lt1>
      <a:dk2>
        <a:srgbClr val="E1E2E3"/>
      </a:dk2>
      <a:lt2>
        <a:srgbClr val="636A6F"/>
      </a:lt2>
      <a:accent1>
        <a:srgbClr val="E63E57"/>
      </a:accent1>
      <a:accent2>
        <a:srgbClr val="67C4A5"/>
      </a:accent2>
      <a:accent3>
        <a:srgbClr val="F5A21C"/>
      </a:accent3>
      <a:accent4>
        <a:srgbClr val="79B3E2"/>
      </a:accent4>
      <a:accent5>
        <a:srgbClr val="E63E57"/>
      </a:accent5>
      <a:accent6>
        <a:srgbClr val="F5A21C"/>
      </a:accent6>
      <a:hlink>
        <a:srgbClr val="79B3E2"/>
      </a:hlink>
      <a:folHlink>
        <a:srgbClr val="67C4A5"/>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9103</TotalTime>
  <Words>378</Words>
  <Application>Microsoft Office PowerPoint</Application>
  <PresentationFormat>Widescreen</PresentationFormat>
  <Paragraphs>28</Paragraphs>
  <Slides>2</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vt:i4>
      </vt:variant>
    </vt:vector>
  </HeadingPairs>
  <TitlesOfParts>
    <vt:vector size="11" baseType="lpstr">
      <vt:lpstr>Arial</vt:lpstr>
      <vt:lpstr>Calibri</vt:lpstr>
      <vt:lpstr>Open Sans</vt:lpstr>
      <vt:lpstr>Open Sans Light</vt:lpstr>
      <vt:lpstr>Roboto Slab</vt:lpstr>
      <vt:lpstr>Times New Roman</vt:lpstr>
      <vt:lpstr>Wingdings</vt:lpstr>
      <vt:lpstr>CARDET Course template</vt:lpstr>
      <vt:lpstr>CARDET Course template - Cover page</vt:lpstr>
      <vt:lpstr>Inclusive Higher Education Canvas</vt:lpstr>
      <vt:lpstr>Inclusive Higher Education Canvas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2Fast4u</dc:creator>
  <cp:lastModifiedBy>Admin</cp:lastModifiedBy>
  <cp:revision>149</cp:revision>
  <cp:lastPrinted>2018-07-25T11:23:29Z</cp:lastPrinted>
  <dcterms:created xsi:type="dcterms:W3CDTF">2014-07-11T09:12:14Z</dcterms:created>
  <dcterms:modified xsi:type="dcterms:W3CDTF">2022-09-01T12:41:50Z</dcterms:modified>
</cp:coreProperties>
</file>